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7" r:id="rId15"/>
    <p:sldId id="285" r:id="rId16"/>
    <p:sldId id="288" r:id="rId17"/>
    <p:sldId id="28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536" autoAdjust="0"/>
    <p:restoredTop sz="94660"/>
  </p:normalViewPr>
  <p:slideViewPr>
    <p:cSldViewPr>
      <p:cViewPr varScale="1">
        <p:scale>
          <a:sx n="80" d="100"/>
          <a:sy n="80" d="100"/>
        </p:scale>
        <p:origin x="4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C229DC4-7DBA-4C7F-9F1A-6D58B68D069D}" type="datetimeFigureOut">
              <a:rPr lang="ro-RO" smtClean="0"/>
              <a:pPr>
                <a:defRPr/>
              </a:pPr>
              <a:t>10.06.2026</a:t>
            </a:fld>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pPr>
              <a:defRPr/>
            </a:pPr>
            <a:fld id="{7B0A3ED4-660E-4EAE-875D-8C3FAF7DBA79}" type="slidenum">
              <a:rPr lang="ro-RO" smtClean="0"/>
              <a:pPr>
                <a:defRPr/>
              </a:pPr>
              <a:t>‹#›</a:t>
            </a:fld>
            <a:endParaRPr lang="ro-RO"/>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22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C229DC4-7DBA-4C7F-9F1A-6D58B68D069D}" type="datetimeFigureOut">
              <a:rPr lang="ro-RO" smtClean="0"/>
              <a:pPr>
                <a:defRPr/>
              </a:pPr>
              <a:t>10.06.2026</a:t>
            </a:fld>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pPr>
              <a:defRPr/>
            </a:pPr>
            <a:fld id="{7B0A3ED4-660E-4EAE-875D-8C3FAF7DBA79}" type="slidenum">
              <a:rPr lang="ro-RO" smtClean="0"/>
              <a:pPr>
                <a:defRPr/>
              </a:pPr>
              <a:t>‹#›</a:t>
            </a:fld>
            <a:endParaRPr lang="ro-RO"/>
          </a:p>
        </p:txBody>
      </p:sp>
    </p:spTree>
    <p:extLst>
      <p:ext uri="{BB962C8B-B14F-4D97-AF65-F5344CB8AC3E}">
        <p14:creationId xmlns:p14="http://schemas.microsoft.com/office/powerpoint/2010/main" val="353963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C229DC4-7DBA-4C7F-9F1A-6D58B68D069D}" type="datetimeFigureOut">
              <a:rPr lang="ro-RO" smtClean="0"/>
              <a:pPr>
                <a:defRPr/>
              </a:pPr>
              <a:t>10.06.2026</a:t>
            </a:fld>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pPr>
              <a:defRPr/>
            </a:pPr>
            <a:fld id="{7B0A3ED4-660E-4EAE-875D-8C3FAF7DBA79}" type="slidenum">
              <a:rPr lang="ro-RO" smtClean="0"/>
              <a:pPr>
                <a:defRPr/>
              </a:pPr>
              <a:t>‹#›</a:t>
            </a:fld>
            <a:endParaRPr lang="ro-RO"/>
          </a:p>
        </p:txBody>
      </p:sp>
    </p:spTree>
    <p:extLst>
      <p:ext uri="{BB962C8B-B14F-4D97-AF65-F5344CB8AC3E}">
        <p14:creationId xmlns:p14="http://schemas.microsoft.com/office/powerpoint/2010/main" val="90657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C229DC4-7DBA-4C7F-9F1A-6D58B68D069D}" type="datetimeFigureOut">
              <a:rPr lang="ro-RO" smtClean="0"/>
              <a:pPr>
                <a:defRPr/>
              </a:pPr>
              <a:t>10.06.2026</a:t>
            </a:fld>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pPr>
              <a:defRPr/>
            </a:pPr>
            <a:fld id="{7B0A3ED4-660E-4EAE-875D-8C3FAF7DBA79}" type="slidenum">
              <a:rPr lang="ro-RO" smtClean="0"/>
              <a:pPr>
                <a:defRPr/>
              </a:pPr>
              <a:t>‹#›</a:t>
            </a:fld>
            <a:endParaRPr lang="ro-RO"/>
          </a:p>
        </p:txBody>
      </p:sp>
    </p:spTree>
    <p:extLst>
      <p:ext uri="{BB962C8B-B14F-4D97-AF65-F5344CB8AC3E}">
        <p14:creationId xmlns:p14="http://schemas.microsoft.com/office/powerpoint/2010/main" val="138003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C229DC4-7DBA-4C7F-9F1A-6D58B68D069D}" type="datetimeFigureOut">
              <a:rPr lang="ro-RO" smtClean="0"/>
              <a:pPr>
                <a:defRPr/>
              </a:pPr>
              <a:t>10.06.2026</a:t>
            </a:fld>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pPr>
              <a:defRPr/>
            </a:pPr>
            <a:fld id="{7B0A3ED4-660E-4EAE-875D-8C3FAF7DBA79}" type="slidenum">
              <a:rPr lang="ro-RO" smtClean="0"/>
              <a:pPr>
                <a:defRPr/>
              </a:pPr>
              <a:t>‹#›</a:t>
            </a:fld>
            <a:endParaRPr lang="ro-RO"/>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C229DC4-7DBA-4C7F-9F1A-6D58B68D069D}" type="datetimeFigureOut">
              <a:rPr lang="ro-RO" smtClean="0"/>
              <a:pPr>
                <a:defRPr/>
              </a:pPr>
              <a:t>10.06.2026</a:t>
            </a:fld>
            <a:endParaRPr lang="ro-RO"/>
          </a:p>
        </p:txBody>
      </p:sp>
      <p:sp>
        <p:nvSpPr>
          <p:cNvPr id="6" name="Footer Placeholder 5"/>
          <p:cNvSpPr>
            <a:spLocks noGrp="1"/>
          </p:cNvSpPr>
          <p:nvPr>
            <p:ph type="ftr" sz="quarter" idx="11"/>
          </p:nvPr>
        </p:nvSpPr>
        <p:spPr/>
        <p:txBody>
          <a:bodyPr/>
          <a:lstStyle/>
          <a:p>
            <a:pPr>
              <a:defRPr/>
            </a:pPr>
            <a:endParaRPr lang="ro-RO"/>
          </a:p>
        </p:txBody>
      </p:sp>
      <p:sp>
        <p:nvSpPr>
          <p:cNvPr id="7" name="Slide Number Placeholder 6"/>
          <p:cNvSpPr>
            <a:spLocks noGrp="1"/>
          </p:cNvSpPr>
          <p:nvPr>
            <p:ph type="sldNum" sz="quarter" idx="12"/>
          </p:nvPr>
        </p:nvSpPr>
        <p:spPr/>
        <p:txBody>
          <a:bodyPr/>
          <a:lstStyle/>
          <a:p>
            <a:pPr>
              <a:defRPr/>
            </a:pPr>
            <a:fld id="{7B0A3ED4-660E-4EAE-875D-8C3FAF7DBA79}" type="slidenum">
              <a:rPr lang="ro-RO" smtClean="0"/>
              <a:pPr>
                <a:defRPr/>
              </a:pPr>
              <a:t>‹#›</a:t>
            </a:fld>
            <a:endParaRPr lang="ro-RO"/>
          </a:p>
        </p:txBody>
      </p:sp>
    </p:spTree>
    <p:extLst>
      <p:ext uri="{BB962C8B-B14F-4D97-AF65-F5344CB8AC3E}">
        <p14:creationId xmlns:p14="http://schemas.microsoft.com/office/powerpoint/2010/main" val="14445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C229DC4-7DBA-4C7F-9F1A-6D58B68D069D}" type="datetimeFigureOut">
              <a:rPr lang="ro-RO" smtClean="0"/>
              <a:pPr>
                <a:defRPr/>
              </a:pPr>
              <a:t>10.06.2026</a:t>
            </a:fld>
            <a:endParaRPr lang="ro-RO"/>
          </a:p>
        </p:txBody>
      </p:sp>
      <p:sp>
        <p:nvSpPr>
          <p:cNvPr id="8" name="Footer Placeholder 7"/>
          <p:cNvSpPr>
            <a:spLocks noGrp="1"/>
          </p:cNvSpPr>
          <p:nvPr>
            <p:ph type="ftr" sz="quarter" idx="11"/>
          </p:nvPr>
        </p:nvSpPr>
        <p:spPr/>
        <p:txBody>
          <a:bodyPr/>
          <a:lstStyle/>
          <a:p>
            <a:pPr>
              <a:defRPr/>
            </a:pPr>
            <a:endParaRPr lang="ro-RO"/>
          </a:p>
        </p:txBody>
      </p:sp>
      <p:sp>
        <p:nvSpPr>
          <p:cNvPr id="9" name="Slide Number Placeholder 8"/>
          <p:cNvSpPr>
            <a:spLocks noGrp="1"/>
          </p:cNvSpPr>
          <p:nvPr>
            <p:ph type="sldNum" sz="quarter" idx="12"/>
          </p:nvPr>
        </p:nvSpPr>
        <p:spPr/>
        <p:txBody>
          <a:bodyPr/>
          <a:lstStyle/>
          <a:p>
            <a:pPr>
              <a:defRPr/>
            </a:pPr>
            <a:fld id="{7B0A3ED4-660E-4EAE-875D-8C3FAF7DBA79}" type="slidenum">
              <a:rPr lang="ro-RO" smtClean="0"/>
              <a:pPr>
                <a:defRPr/>
              </a:pPr>
              <a:t>‹#›</a:t>
            </a:fld>
            <a:endParaRPr lang="ro-RO"/>
          </a:p>
        </p:txBody>
      </p:sp>
    </p:spTree>
    <p:extLst>
      <p:ext uri="{BB962C8B-B14F-4D97-AF65-F5344CB8AC3E}">
        <p14:creationId xmlns:p14="http://schemas.microsoft.com/office/powerpoint/2010/main" val="13688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C229DC4-7DBA-4C7F-9F1A-6D58B68D069D}" type="datetimeFigureOut">
              <a:rPr lang="ro-RO" smtClean="0"/>
              <a:pPr>
                <a:defRPr/>
              </a:pPr>
              <a:t>10.06.2026</a:t>
            </a:fld>
            <a:endParaRPr lang="ro-RO"/>
          </a:p>
        </p:txBody>
      </p:sp>
      <p:sp>
        <p:nvSpPr>
          <p:cNvPr id="4" name="Footer Placeholder 3"/>
          <p:cNvSpPr>
            <a:spLocks noGrp="1"/>
          </p:cNvSpPr>
          <p:nvPr>
            <p:ph type="ftr" sz="quarter" idx="11"/>
          </p:nvPr>
        </p:nvSpPr>
        <p:spPr/>
        <p:txBody>
          <a:bodyPr/>
          <a:lstStyle/>
          <a:p>
            <a:pPr>
              <a:defRPr/>
            </a:pPr>
            <a:endParaRPr lang="ro-RO"/>
          </a:p>
        </p:txBody>
      </p:sp>
      <p:sp>
        <p:nvSpPr>
          <p:cNvPr id="5" name="Slide Number Placeholder 4"/>
          <p:cNvSpPr>
            <a:spLocks noGrp="1"/>
          </p:cNvSpPr>
          <p:nvPr>
            <p:ph type="sldNum" sz="quarter" idx="12"/>
          </p:nvPr>
        </p:nvSpPr>
        <p:spPr/>
        <p:txBody>
          <a:bodyPr/>
          <a:lstStyle/>
          <a:p>
            <a:pPr>
              <a:defRPr/>
            </a:pPr>
            <a:fld id="{7B0A3ED4-660E-4EAE-875D-8C3FAF7DBA79}" type="slidenum">
              <a:rPr lang="ro-RO" smtClean="0"/>
              <a:pPr>
                <a:defRPr/>
              </a:pPr>
              <a:t>‹#›</a:t>
            </a:fld>
            <a:endParaRPr lang="ro-RO"/>
          </a:p>
        </p:txBody>
      </p:sp>
    </p:spTree>
    <p:extLst>
      <p:ext uri="{BB962C8B-B14F-4D97-AF65-F5344CB8AC3E}">
        <p14:creationId xmlns:p14="http://schemas.microsoft.com/office/powerpoint/2010/main" val="271768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8C229DC4-7DBA-4C7F-9F1A-6D58B68D069D}" type="datetimeFigureOut">
              <a:rPr lang="ro-RO" smtClean="0"/>
              <a:pPr>
                <a:defRPr/>
              </a:pPr>
              <a:t>10.06.2026</a:t>
            </a:fld>
            <a:endParaRPr lang="ro-RO"/>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ro-RO"/>
          </a:p>
        </p:txBody>
      </p:sp>
      <p:sp>
        <p:nvSpPr>
          <p:cNvPr id="9" name="Slide Number Placeholder 8"/>
          <p:cNvSpPr>
            <a:spLocks noGrp="1"/>
          </p:cNvSpPr>
          <p:nvPr>
            <p:ph type="sldNum" sz="quarter" idx="12"/>
          </p:nvPr>
        </p:nvSpPr>
        <p:spPr/>
        <p:txBody>
          <a:bodyPr/>
          <a:lstStyle/>
          <a:p>
            <a:pPr>
              <a:defRPr/>
            </a:pPr>
            <a:fld id="{7B0A3ED4-660E-4EAE-875D-8C3FAF7DBA79}" type="slidenum">
              <a:rPr lang="ro-RO" smtClean="0"/>
              <a:pPr>
                <a:defRPr/>
              </a:pPr>
              <a:t>‹#›</a:t>
            </a:fld>
            <a:endParaRPr lang="ro-RO"/>
          </a:p>
        </p:txBody>
      </p:sp>
    </p:spTree>
    <p:extLst>
      <p:ext uri="{BB962C8B-B14F-4D97-AF65-F5344CB8AC3E}">
        <p14:creationId xmlns:p14="http://schemas.microsoft.com/office/powerpoint/2010/main" val="187716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8C229DC4-7DBA-4C7F-9F1A-6D58B68D069D}" type="datetimeFigureOut">
              <a:rPr lang="ro-RO" smtClean="0"/>
              <a:pPr>
                <a:defRPr/>
              </a:pPr>
              <a:t>10.06.2026</a:t>
            </a:fld>
            <a:endParaRPr lang="ro-RO"/>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ro-RO"/>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B0A3ED4-660E-4EAE-875D-8C3FAF7DBA79}" type="slidenum">
              <a:rPr lang="ro-RO" smtClean="0"/>
              <a:pPr>
                <a:defRPr/>
              </a:pPr>
              <a:t>‹#›</a:t>
            </a:fld>
            <a:endParaRPr lang="ro-RO"/>
          </a:p>
        </p:txBody>
      </p:sp>
    </p:spTree>
    <p:extLst>
      <p:ext uri="{BB962C8B-B14F-4D97-AF65-F5344CB8AC3E}">
        <p14:creationId xmlns:p14="http://schemas.microsoft.com/office/powerpoint/2010/main" val="23149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C229DC4-7DBA-4C7F-9F1A-6D58B68D069D}" type="datetimeFigureOut">
              <a:rPr lang="ro-RO" smtClean="0"/>
              <a:pPr>
                <a:defRPr/>
              </a:pPr>
              <a:t>10.06.2026</a:t>
            </a:fld>
            <a:endParaRPr lang="ro-RO"/>
          </a:p>
        </p:txBody>
      </p:sp>
      <p:sp>
        <p:nvSpPr>
          <p:cNvPr id="6" name="Footer Placeholder 5"/>
          <p:cNvSpPr>
            <a:spLocks noGrp="1"/>
          </p:cNvSpPr>
          <p:nvPr>
            <p:ph type="ftr" sz="quarter" idx="11"/>
          </p:nvPr>
        </p:nvSpPr>
        <p:spPr/>
        <p:txBody>
          <a:bodyPr/>
          <a:lstStyle/>
          <a:p>
            <a:pPr>
              <a:defRPr/>
            </a:pPr>
            <a:endParaRPr lang="ro-RO"/>
          </a:p>
        </p:txBody>
      </p:sp>
      <p:sp>
        <p:nvSpPr>
          <p:cNvPr id="7" name="Slide Number Placeholder 6"/>
          <p:cNvSpPr>
            <a:spLocks noGrp="1"/>
          </p:cNvSpPr>
          <p:nvPr>
            <p:ph type="sldNum" sz="quarter" idx="12"/>
          </p:nvPr>
        </p:nvSpPr>
        <p:spPr/>
        <p:txBody>
          <a:bodyPr/>
          <a:lstStyle/>
          <a:p>
            <a:pPr>
              <a:defRPr/>
            </a:pPr>
            <a:fld id="{7B0A3ED4-660E-4EAE-875D-8C3FAF7DBA79}" type="slidenum">
              <a:rPr lang="ro-RO" smtClean="0"/>
              <a:pPr>
                <a:defRPr/>
              </a:pPr>
              <a:t>‹#›</a:t>
            </a:fld>
            <a:endParaRPr lang="ro-RO"/>
          </a:p>
        </p:txBody>
      </p:sp>
    </p:spTree>
    <p:extLst>
      <p:ext uri="{BB962C8B-B14F-4D97-AF65-F5344CB8AC3E}">
        <p14:creationId xmlns:p14="http://schemas.microsoft.com/office/powerpoint/2010/main" val="121794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8C229DC4-7DBA-4C7F-9F1A-6D58B68D069D}" type="datetimeFigureOut">
              <a:rPr lang="ro-RO" smtClean="0"/>
              <a:pPr>
                <a:defRPr/>
              </a:pPr>
              <a:t>10.06.2026</a:t>
            </a:fld>
            <a:endParaRPr lang="ro-RO"/>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ro-RO"/>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7B0A3ED4-660E-4EAE-875D-8C3FAF7DBA79}" type="slidenum">
              <a:rPr lang="ro-RO" smtClean="0"/>
              <a:pPr>
                <a:defRPr/>
              </a:pPr>
              <a:t>‹#›</a:t>
            </a:fld>
            <a:endParaRPr lang="ro-RO"/>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6082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u 1"/>
          <p:cNvSpPr>
            <a:spLocks noGrp="1"/>
          </p:cNvSpPr>
          <p:nvPr>
            <p:ph type="ctrTitle"/>
          </p:nvPr>
        </p:nvSpPr>
        <p:spPr>
          <a:xfrm>
            <a:off x="971600" y="1844824"/>
            <a:ext cx="6696744" cy="2016224"/>
          </a:xfrm>
        </p:spPr>
        <p:txBody>
          <a:bodyPr>
            <a:normAutofit/>
          </a:bodyPr>
          <a:lstStyle/>
          <a:p>
            <a:pPr eaLnBrk="1" hangingPunct="1"/>
            <a:br>
              <a:rPr lang="it-IT" sz="4000" b="1" i="1" dirty="0"/>
            </a:br>
            <a:r>
              <a:rPr lang="ro-RO" sz="4000" b="1" i="1" dirty="0"/>
              <a:t>Studiu privind proiectarea unei  centrale fotovoltaice de 20kW</a:t>
            </a:r>
          </a:p>
        </p:txBody>
      </p:sp>
      <p:sp>
        <p:nvSpPr>
          <p:cNvPr id="13314" name="Subtitlu 2"/>
          <p:cNvSpPr>
            <a:spLocks noGrp="1"/>
          </p:cNvSpPr>
          <p:nvPr>
            <p:ph type="subTitle" idx="1"/>
          </p:nvPr>
        </p:nvSpPr>
        <p:spPr>
          <a:xfrm>
            <a:off x="1921934" y="4581128"/>
            <a:ext cx="5962434" cy="1296144"/>
          </a:xfrm>
        </p:spPr>
        <p:txBody>
          <a:bodyPr>
            <a:normAutofit fontScale="25000" lnSpcReduction="20000"/>
          </a:bodyPr>
          <a:lstStyle/>
          <a:p>
            <a:pPr eaLnBrk="1" hangingPunct="1"/>
            <a:r>
              <a:rPr lang="ro-RO" dirty="0">
                <a:solidFill>
                  <a:schemeClr val="tx1"/>
                </a:solidFill>
              </a:rPr>
              <a:t>	</a:t>
            </a:r>
            <a:r>
              <a:rPr lang="ro-RO" sz="7200" dirty="0">
                <a:solidFill>
                  <a:schemeClr val="tx1"/>
                </a:solidFill>
              </a:rPr>
              <a:t>Student:</a:t>
            </a:r>
          </a:p>
          <a:p>
            <a:pPr eaLnBrk="1" hangingPunct="1"/>
            <a:r>
              <a:rPr lang="en-US" sz="7200" dirty="0">
                <a:solidFill>
                  <a:schemeClr val="tx1"/>
                </a:solidFill>
              </a:rPr>
              <a:t>          </a:t>
            </a:r>
            <a:endParaRPr lang="ro-RO" sz="7200" dirty="0">
              <a:solidFill>
                <a:schemeClr val="tx1"/>
              </a:solidFill>
            </a:endParaRPr>
          </a:p>
          <a:p>
            <a:pPr eaLnBrk="1" hangingPunct="1"/>
            <a:r>
              <a:rPr lang="ro-RO" sz="7200" dirty="0">
                <a:solidFill>
                  <a:schemeClr val="tx1"/>
                </a:solidFill>
              </a:rPr>
              <a:t>                                    NIȚESCU ION LAURENȚIU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E502-B540-48B3-602F-C539CF62FBD6}"/>
              </a:ext>
            </a:extLst>
          </p:cNvPr>
          <p:cNvSpPr>
            <a:spLocks noGrp="1"/>
          </p:cNvSpPr>
          <p:nvPr>
            <p:ph type="title"/>
          </p:nvPr>
        </p:nvSpPr>
        <p:spPr>
          <a:xfrm>
            <a:off x="822960" y="286605"/>
            <a:ext cx="7543800" cy="838140"/>
          </a:xfrm>
        </p:spPr>
        <p:txBody>
          <a:bodyPr>
            <a:normAutofit fontScale="90000"/>
          </a:bodyPr>
          <a:lstStyle/>
          <a:p>
            <a:br>
              <a:rPr lang="ro-RO" dirty="0"/>
            </a:br>
            <a:br>
              <a:rPr lang="ro-RO" dirty="0"/>
            </a:br>
            <a:br>
              <a:rPr lang="en-US" dirty="0"/>
            </a:br>
            <a:r>
              <a:rPr lang="ro-RO" sz="2700" b="1" dirty="0"/>
              <a:t>3.2.3  Alegerea panourilor fotovoltaice</a:t>
            </a:r>
          </a:p>
        </p:txBody>
      </p:sp>
      <p:sp>
        <p:nvSpPr>
          <p:cNvPr id="3" name="Content Placeholder 2">
            <a:extLst>
              <a:ext uri="{FF2B5EF4-FFF2-40B4-BE49-F238E27FC236}">
                <a16:creationId xmlns:a16="http://schemas.microsoft.com/office/drawing/2014/main" id="{C62F5BE0-91E0-19B1-04F8-1AD2890FD05A}"/>
              </a:ext>
            </a:extLst>
          </p:cNvPr>
          <p:cNvSpPr>
            <a:spLocks noGrp="1"/>
          </p:cNvSpPr>
          <p:nvPr>
            <p:ph idx="1"/>
          </p:nvPr>
        </p:nvSpPr>
        <p:spPr/>
        <p:txBody>
          <a:bodyPr/>
          <a:lstStyle/>
          <a:p>
            <a:r>
              <a:rPr lang="ro-RO" dirty="0"/>
              <a:t>În ceea ce priveşte alegerea elementelor de instalaţie, am avut în vedere mai multe aspecte legate de preţ, eficacitate şi calitate.</a:t>
            </a:r>
            <a:endParaRPr lang="en-US" dirty="0"/>
          </a:p>
          <a:p>
            <a:r>
              <a:rPr lang="ro-RO" dirty="0"/>
              <a:t>Celulele, numite şi celule fotovoltaice, au de obicei o suprafaţă foarte mică şi curentul generat de o singură celulă este mic dar combinaţii serie, paralel ale acestor celule pot produce curenţi suficient de mari pentru a putea fi utilizaţi în practică. Pentru aceasta, celulele sunt încapsulate în panouri care le oferă rezistenţă mecanică şi la intemperii, figura 3.4.</a:t>
            </a:r>
          </a:p>
          <a:p>
            <a:r>
              <a:rPr lang="ro-RO" dirty="0"/>
              <a:t> </a:t>
            </a:r>
          </a:p>
        </p:txBody>
      </p:sp>
      <p:pic>
        <p:nvPicPr>
          <p:cNvPr id="4" name="Picture 3">
            <a:extLst>
              <a:ext uri="{FF2B5EF4-FFF2-40B4-BE49-F238E27FC236}">
                <a16:creationId xmlns:a16="http://schemas.microsoft.com/office/drawing/2014/main" id="{0AEC064B-343A-F047-D6F7-995FB15973F5}"/>
              </a:ext>
            </a:extLst>
          </p:cNvPr>
          <p:cNvPicPr>
            <a:picLocks noChangeAspect="1"/>
          </p:cNvPicPr>
          <p:nvPr/>
        </p:nvPicPr>
        <p:blipFill>
          <a:blip r:embed="rId2"/>
          <a:stretch>
            <a:fillRect/>
          </a:stretch>
        </p:blipFill>
        <p:spPr>
          <a:xfrm>
            <a:off x="2627784" y="4437112"/>
            <a:ext cx="2078916" cy="1536325"/>
          </a:xfrm>
          <a:prstGeom prst="rect">
            <a:avLst/>
          </a:prstGeom>
        </p:spPr>
      </p:pic>
    </p:spTree>
    <p:extLst>
      <p:ext uri="{BB962C8B-B14F-4D97-AF65-F5344CB8AC3E}">
        <p14:creationId xmlns:p14="http://schemas.microsoft.com/office/powerpoint/2010/main" val="394108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8E270-4D96-C8D1-CF50-FBC624ECAA6F}"/>
              </a:ext>
            </a:extLst>
          </p:cNvPr>
          <p:cNvSpPr>
            <a:spLocks noGrp="1"/>
          </p:cNvSpPr>
          <p:nvPr>
            <p:ph idx="1"/>
          </p:nvPr>
        </p:nvSpPr>
        <p:spPr>
          <a:xfrm>
            <a:off x="822959" y="188640"/>
            <a:ext cx="7543801" cy="5680454"/>
          </a:xfrm>
        </p:spPr>
        <p:txBody>
          <a:bodyPr/>
          <a:lstStyle/>
          <a:p>
            <a:r>
              <a:rPr lang="ro-RO" dirty="0"/>
              <a:t>Având în vedere studierea literaturii de specialitate, am ales utilizarea panourilor tip  Panou fotovoltaic 445W Canadian Solar CS6.2-48TD-450, N-Type TOPCon , figura 3.4.</a:t>
            </a:r>
            <a:endParaRPr lang="en-US" dirty="0"/>
          </a:p>
          <a:p>
            <a:endParaRPr lang="en-US" dirty="0"/>
          </a:p>
          <a:p>
            <a:endParaRPr lang="en-US" dirty="0"/>
          </a:p>
          <a:p>
            <a:pPr marL="0" indent="0">
              <a:buNone/>
            </a:pPr>
            <a:endParaRPr lang="en-US" dirty="0"/>
          </a:p>
          <a:p>
            <a:pPr marL="0" indent="0">
              <a:buNone/>
            </a:pPr>
            <a:r>
              <a:rPr lang="ro-RO" dirty="0"/>
              <a:t>Panoul fotovoltaic Canadian Solar CS6.2-48TD-445 este echipat cu celule avansate de tip N-Type TOPCon, asigurând o eficiență energetică remarcabilă de 22.3%. Cu o putere nominală de 445W, acest panou este ideal pentru aplicații rezidențiale și comerciale care necesită performanțe înalte și fiabilitate.</a:t>
            </a:r>
          </a:p>
        </p:txBody>
      </p:sp>
      <p:pic>
        <p:nvPicPr>
          <p:cNvPr id="4" name="Picture 3">
            <a:extLst>
              <a:ext uri="{FF2B5EF4-FFF2-40B4-BE49-F238E27FC236}">
                <a16:creationId xmlns:a16="http://schemas.microsoft.com/office/drawing/2014/main" id="{32E7BBEC-DF1E-7A69-81E7-BECD7F46CBA5}"/>
              </a:ext>
            </a:extLst>
          </p:cNvPr>
          <p:cNvPicPr>
            <a:picLocks noChangeAspect="1"/>
          </p:cNvPicPr>
          <p:nvPr/>
        </p:nvPicPr>
        <p:blipFill>
          <a:blip r:embed="rId2"/>
          <a:stretch>
            <a:fillRect/>
          </a:stretch>
        </p:blipFill>
        <p:spPr>
          <a:xfrm>
            <a:off x="2444311" y="1196751"/>
            <a:ext cx="4255377" cy="1368153"/>
          </a:xfrm>
          <a:prstGeom prst="rect">
            <a:avLst/>
          </a:prstGeom>
        </p:spPr>
      </p:pic>
      <p:pic>
        <p:nvPicPr>
          <p:cNvPr id="5" name="Picture 4">
            <a:extLst>
              <a:ext uri="{FF2B5EF4-FFF2-40B4-BE49-F238E27FC236}">
                <a16:creationId xmlns:a16="http://schemas.microsoft.com/office/drawing/2014/main" id="{F8D8A52C-DA6B-7390-B198-B59693F4F40C}"/>
              </a:ext>
            </a:extLst>
          </p:cNvPr>
          <p:cNvPicPr>
            <a:picLocks noChangeAspect="1"/>
          </p:cNvPicPr>
          <p:nvPr/>
        </p:nvPicPr>
        <p:blipFill>
          <a:blip r:embed="rId3"/>
          <a:stretch>
            <a:fillRect/>
          </a:stretch>
        </p:blipFill>
        <p:spPr>
          <a:xfrm>
            <a:off x="1697736" y="4077072"/>
            <a:ext cx="5748528" cy="2232248"/>
          </a:xfrm>
          <a:prstGeom prst="rect">
            <a:avLst/>
          </a:prstGeom>
        </p:spPr>
      </p:pic>
    </p:spTree>
    <p:extLst>
      <p:ext uri="{BB962C8B-B14F-4D97-AF65-F5344CB8AC3E}">
        <p14:creationId xmlns:p14="http://schemas.microsoft.com/office/powerpoint/2010/main" val="307517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FEE6-C8A7-46BD-E0E3-D5F91575E092}"/>
              </a:ext>
            </a:extLst>
          </p:cNvPr>
          <p:cNvSpPr>
            <a:spLocks noGrp="1"/>
          </p:cNvSpPr>
          <p:nvPr>
            <p:ph type="title"/>
          </p:nvPr>
        </p:nvSpPr>
        <p:spPr>
          <a:xfrm>
            <a:off x="822960" y="286605"/>
            <a:ext cx="7543800" cy="702302"/>
          </a:xfrm>
        </p:spPr>
        <p:txBody>
          <a:bodyPr>
            <a:normAutofit/>
          </a:bodyPr>
          <a:lstStyle/>
          <a:p>
            <a:r>
              <a:rPr lang="ro-RO" sz="2400" b="1" dirty="0"/>
              <a:t>3.2.4. Conectarea panourilor fotovoltaice</a:t>
            </a:r>
          </a:p>
        </p:txBody>
      </p:sp>
      <p:sp>
        <p:nvSpPr>
          <p:cNvPr id="3" name="Content Placeholder 2">
            <a:extLst>
              <a:ext uri="{FF2B5EF4-FFF2-40B4-BE49-F238E27FC236}">
                <a16:creationId xmlns:a16="http://schemas.microsoft.com/office/drawing/2014/main" id="{F6146687-CAA5-9504-DDFF-8C85E92B17F1}"/>
              </a:ext>
            </a:extLst>
          </p:cNvPr>
          <p:cNvSpPr>
            <a:spLocks noGrp="1"/>
          </p:cNvSpPr>
          <p:nvPr>
            <p:ph idx="1"/>
          </p:nvPr>
        </p:nvSpPr>
        <p:spPr/>
        <p:txBody>
          <a:bodyPr/>
          <a:lstStyle/>
          <a:p>
            <a:r>
              <a:rPr lang="ro-RO" dirty="0"/>
              <a:t>Conectarea corectă a panourilor fotovoltaice la invertor reprezintă fundația succesului oricărei instalații fotovoltaice. O alegere făcută responsabil și corect optimizată pentru nevoile tale va asigura atât performanța maximă, cât și siguranța pe termen lung a întregului sistem. Se pot conecta :</a:t>
            </a:r>
          </a:p>
          <a:p>
            <a:r>
              <a:rPr lang="ro-RO" dirty="0"/>
              <a:t>	în serie:  Borna pozitivă a unui panou se conectează la borna negativă a următorului panou.Tensiunile individuale se adună, iar curentul rămâne constant pe tot circuitul.</a:t>
            </a:r>
            <a:endParaRPr lang="en-US" dirty="0"/>
          </a:p>
          <a:p>
            <a:r>
              <a:rPr lang="ro-RO" dirty="0"/>
              <a:t>Când legi panourile în serie, conectezi terminalul pozitiv al unui panou la terminalul negativ al următorului, creând astfel un lanț continuu . Este metoda preferată pentru case și firme, fiind simplu de realizat și eficientă acolo unde expunerea la soare este uniformă. </a:t>
            </a:r>
          </a:p>
          <a:p>
            <a:endParaRPr lang="ro-RO" dirty="0"/>
          </a:p>
        </p:txBody>
      </p:sp>
    </p:spTree>
    <p:extLst>
      <p:ext uri="{BB962C8B-B14F-4D97-AF65-F5344CB8AC3E}">
        <p14:creationId xmlns:p14="http://schemas.microsoft.com/office/powerpoint/2010/main" val="4206908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CFAE-5E48-0E6A-D66E-CAC3FD94808A}"/>
              </a:ext>
            </a:extLst>
          </p:cNvPr>
          <p:cNvSpPr>
            <a:spLocks noGrp="1"/>
          </p:cNvSpPr>
          <p:nvPr>
            <p:ph type="title"/>
          </p:nvPr>
        </p:nvSpPr>
        <p:spPr>
          <a:xfrm>
            <a:off x="822960" y="286605"/>
            <a:ext cx="7543800" cy="702302"/>
          </a:xfrm>
        </p:spPr>
        <p:txBody>
          <a:bodyPr>
            <a:normAutofit/>
          </a:bodyPr>
          <a:lstStyle/>
          <a:p>
            <a:r>
              <a:rPr lang="ro-RO" sz="2400" b="1" dirty="0"/>
              <a:t>3.2.5  Alegerea  invertorului</a:t>
            </a:r>
          </a:p>
        </p:txBody>
      </p:sp>
      <p:sp>
        <p:nvSpPr>
          <p:cNvPr id="3" name="Content Placeholder 2">
            <a:extLst>
              <a:ext uri="{FF2B5EF4-FFF2-40B4-BE49-F238E27FC236}">
                <a16:creationId xmlns:a16="http://schemas.microsoft.com/office/drawing/2014/main" id="{1FBA7BE7-1147-6ABC-2F1C-F1B6A3266E37}"/>
              </a:ext>
            </a:extLst>
          </p:cNvPr>
          <p:cNvSpPr>
            <a:spLocks noGrp="1"/>
          </p:cNvSpPr>
          <p:nvPr>
            <p:ph idx="1"/>
          </p:nvPr>
        </p:nvSpPr>
        <p:spPr>
          <a:xfrm>
            <a:off x="822959" y="1845734"/>
            <a:ext cx="7543801" cy="4463586"/>
          </a:xfrm>
        </p:spPr>
        <p:txBody>
          <a:bodyPr>
            <a:normAutofit fontScale="92500" lnSpcReduction="20000"/>
          </a:bodyPr>
          <a:lstStyle/>
          <a:p>
            <a:r>
              <a:rPr lang="ro-RO" dirty="0"/>
              <a:t>Conform literaturii de specialitate, panourile alese sunt compatibile cu toate invertoarele solare care acceptă tensiunea de circuit deschis Catalog de alegere a invertoarelor,    s-a ales invertorul  on grid -Deye  20 kW</a:t>
            </a:r>
            <a:endParaRPr lang="en-US" dirty="0"/>
          </a:p>
          <a:p>
            <a:endParaRPr lang="en-US" dirty="0"/>
          </a:p>
          <a:p>
            <a:endParaRPr lang="en-US" dirty="0"/>
          </a:p>
          <a:p>
            <a:endParaRPr lang="en-US" dirty="0"/>
          </a:p>
          <a:p>
            <a:r>
              <a:rPr lang="ro-RO" dirty="0"/>
              <a:t>Astfel, în alegerea metodei de conectare sunt foarte importante specificațiile tehnice ale invertotului.</a:t>
            </a:r>
          </a:p>
          <a:p>
            <a:r>
              <a:rPr lang="ro-RO" dirty="0"/>
              <a:t>	Fereastra MPPT: Intervalul de tensiune în care invertorul funcționează optim (ex: 120V-550V).</a:t>
            </a:r>
          </a:p>
          <a:p>
            <a:r>
              <a:rPr lang="ro-RO" dirty="0"/>
              <a:t>	Curent maxim de intrare: Limita de curent pe care o poate gestiona invertorul.</a:t>
            </a:r>
          </a:p>
          <a:p>
            <a:r>
              <a:rPr lang="ro-RO" dirty="0"/>
              <a:t>	Puterea nominală: Capacitatea de procesare a energiei (recomandare: supradimensionare 10-20%).</a:t>
            </a:r>
          </a:p>
          <a:p>
            <a:endParaRPr lang="ro-RO" dirty="0"/>
          </a:p>
        </p:txBody>
      </p:sp>
      <p:pic>
        <p:nvPicPr>
          <p:cNvPr id="4" name="Picture 3">
            <a:extLst>
              <a:ext uri="{FF2B5EF4-FFF2-40B4-BE49-F238E27FC236}">
                <a16:creationId xmlns:a16="http://schemas.microsoft.com/office/drawing/2014/main" id="{2603AF11-CBD7-3F7C-B912-7A8FADB7A6AF}"/>
              </a:ext>
            </a:extLst>
          </p:cNvPr>
          <p:cNvPicPr>
            <a:picLocks noChangeAspect="1"/>
          </p:cNvPicPr>
          <p:nvPr/>
        </p:nvPicPr>
        <p:blipFill>
          <a:blip r:embed="rId2"/>
          <a:stretch>
            <a:fillRect/>
          </a:stretch>
        </p:blipFill>
        <p:spPr>
          <a:xfrm>
            <a:off x="1475656" y="2780928"/>
            <a:ext cx="2723594" cy="792089"/>
          </a:xfrm>
          <a:prstGeom prst="rect">
            <a:avLst/>
          </a:prstGeom>
        </p:spPr>
      </p:pic>
      <p:pic>
        <p:nvPicPr>
          <p:cNvPr id="5" name="Picture 4">
            <a:extLst>
              <a:ext uri="{FF2B5EF4-FFF2-40B4-BE49-F238E27FC236}">
                <a16:creationId xmlns:a16="http://schemas.microsoft.com/office/drawing/2014/main" id="{E59FCE28-5C05-7DFC-1057-215CA1917A7D}"/>
              </a:ext>
            </a:extLst>
          </p:cNvPr>
          <p:cNvPicPr>
            <a:picLocks noChangeAspect="1"/>
          </p:cNvPicPr>
          <p:nvPr/>
        </p:nvPicPr>
        <p:blipFill>
          <a:blip r:embed="rId3"/>
          <a:stretch>
            <a:fillRect/>
          </a:stretch>
        </p:blipFill>
        <p:spPr>
          <a:xfrm>
            <a:off x="4851946" y="2780928"/>
            <a:ext cx="2528365" cy="864096"/>
          </a:xfrm>
          <a:prstGeom prst="rect">
            <a:avLst/>
          </a:prstGeom>
        </p:spPr>
      </p:pic>
    </p:spTree>
    <p:extLst>
      <p:ext uri="{BB962C8B-B14F-4D97-AF65-F5344CB8AC3E}">
        <p14:creationId xmlns:p14="http://schemas.microsoft.com/office/powerpoint/2010/main" val="383898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9D9E-F7A4-896B-A8AD-CFE79EE8B716}"/>
              </a:ext>
            </a:extLst>
          </p:cNvPr>
          <p:cNvSpPr>
            <a:spLocks noGrp="1"/>
          </p:cNvSpPr>
          <p:nvPr>
            <p:ph type="title"/>
          </p:nvPr>
        </p:nvSpPr>
        <p:spPr>
          <a:xfrm>
            <a:off x="683568" y="559191"/>
            <a:ext cx="7543800" cy="702302"/>
          </a:xfrm>
        </p:spPr>
        <p:txBody>
          <a:bodyPr>
            <a:normAutofit/>
          </a:bodyPr>
          <a:lstStyle/>
          <a:p>
            <a:r>
              <a:rPr lang="ro-RO" sz="2400" b="1" dirty="0"/>
              <a:t>Conectarea modulelor fotovoltaice</a:t>
            </a:r>
          </a:p>
        </p:txBody>
      </p:sp>
      <p:sp>
        <p:nvSpPr>
          <p:cNvPr id="3" name="Content Placeholder 2">
            <a:extLst>
              <a:ext uri="{FF2B5EF4-FFF2-40B4-BE49-F238E27FC236}">
                <a16:creationId xmlns:a16="http://schemas.microsoft.com/office/drawing/2014/main" id="{FA992906-3FF6-0ED7-7666-AE2D9104BF3F}"/>
              </a:ext>
            </a:extLst>
          </p:cNvPr>
          <p:cNvSpPr>
            <a:spLocks noGrp="1"/>
          </p:cNvSpPr>
          <p:nvPr>
            <p:ph idx="1"/>
          </p:nvPr>
        </p:nvSpPr>
        <p:spPr/>
        <p:txBody>
          <a:bodyPr/>
          <a:lstStyle/>
          <a:p>
            <a:r>
              <a:rPr lang="ro-RO" dirty="0"/>
              <a:t>Pentru captarea şi transformarea energiei solare în energie electrică se vor utiliza 44 module fotovoltaice din siliciu monocristalin, cu putere unitară nominală instalată 445Wp.</a:t>
            </a:r>
          </a:p>
          <a:p>
            <a:r>
              <a:rPr lang="ro-RO" dirty="0"/>
              <a:t>Panourile fotovoltaice sunt montate pe structuri metalice care sunt fixate pe acoperis. Modulele fotovoltaice se vor conecta în  stringuri (șiruri) de panouri în serie fiind racordate la intrările de D.C. ale invertoarelor.</a:t>
            </a:r>
          </a:p>
        </p:txBody>
      </p:sp>
      <p:pic>
        <p:nvPicPr>
          <p:cNvPr id="4" name="Picture 3">
            <a:extLst>
              <a:ext uri="{FF2B5EF4-FFF2-40B4-BE49-F238E27FC236}">
                <a16:creationId xmlns:a16="http://schemas.microsoft.com/office/drawing/2014/main" id="{9217A7BB-9FC9-8835-D3C8-68377511224A}"/>
              </a:ext>
            </a:extLst>
          </p:cNvPr>
          <p:cNvPicPr>
            <a:picLocks noChangeAspect="1"/>
          </p:cNvPicPr>
          <p:nvPr/>
        </p:nvPicPr>
        <p:blipFill>
          <a:blip r:embed="rId2"/>
          <a:stretch>
            <a:fillRect/>
          </a:stretch>
        </p:blipFill>
        <p:spPr>
          <a:xfrm>
            <a:off x="1691390" y="3933056"/>
            <a:ext cx="5761219" cy="2520279"/>
          </a:xfrm>
          <a:prstGeom prst="rect">
            <a:avLst/>
          </a:prstGeom>
        </p:spPr>
      </p:pic>
    </p:spTree>
    <p:extLst>
      <p:ext uri="{BB962C8B-B14F-4D97-AF65-F5344CB8AC3E}">
        <p14:creationId xmlns:p14="http://schemas.microsoft.com/office/powerpoint/2010/main" val="3444151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262C9-21EB-E6ED-DD65-37022B3375CB}"/>
              </a:ext>
            </a:extLst>
          </p:cNvPr>
          <p:cNvSpPr>
            <a:spLocks noGrp="1"/>
          </p:cNvSpPr>
          <p:nvPr>
            <p:ph type="title"/>
          </p:nvPr>
        </p:nvSpPr>
        <p:spPr>
          <a:xfrm>
            <a:off x="822960" y="286605"/>
            <a:ext cx="7543800" cy="702302"/>
          </a:xfrm>
        </p:spPr>
        <p:txBody>
          <a:bodyPr>
            <a:normAutofit/>
          </a:bodyPr>
          <a:lstStyle/>
          <a:p>
            <a:r>
              <a:rPr lang="pt-BR" sz="2400" b="1" dirty="0"/>
              <a:t>	Factorii care afectează energia şi preţul energiei </a:t>
            </a:r>
            <a:endParaRPr lang="ro-RO" sz="2400" b="1" dirty="0"/>
          </a:p>
        </p:txBody>
      </p:sp>
      <p:sp>
        <p:nvSpPr>
          <p:cNvPr id="3" name="Content Placeholder 2">
            <a:extLst>
              <a:ext uri="{FF2B5EF4-FFF2-40B4-BE49-F238E27FC236}">
                <a16:creationId xmlns:a16="http://schemas.microsoft.com/office/drawing/2014/main" id="{DA40B200-4920-378C-BD2E-CBA9F1AC40F6}"/>
              </a:ext>
            </a:extLst>
          </p:cNvPr>
          <p:cNvSpPr>
            <a:spLocks noGrp="1"/>
          </p:cNvSpPr>
          <p:nvPr>
            <p:ph idx="1"/>
          </p:nvPr>
        </p:nvSpPr>
        <p:spPr/>
        <p:txBody>
          <a:bodyPr/>
          <a:lstStyle/>
          <a:p>
            <a:r>
              <a:rPr lang="ro-RO" dirty="0"/>
              <a:t> Factorii principali sunt:</a:t>
            </a:r>
            <a:r>
              <a:rPr lang="en-US" dirty="0"/>
              <a:t> </a:t>
            </a:r>
            <a:r>
              <a:rPr lang="ro-RO" dirty="0"/>
              <a:t>Intermitenţa</a:t>
            </a:r>
            <a:r>
              <a:rPr lang="en-US" dirty="0"/>
              <a:t>, </a:t>
            </a:r>
            <a:r>
              <a:rPr lang="ro-RO" dirty="0"/>
              <a:t>Condiţiile legate de transmisie-emisie</a:t>
            </a:r>
            <a:r>
              <a:rPr lang="en-US" dirty="0"/>
              <a:t>, </a:t>
            </a:r>
            <a:r>
              <a:rPr lang="ro-RO"/>
              <a:t>Disponibilitatea materialului</a:t>
            </a:r>
            <a:r>
              <a:rPr lang="en-US"/>
              <a:t>, </a:t>
            </a:r>
            <a:r>
              <a:rPr lang="ro-RO" dirty="0"/>
              <a:t>Costul panoului.</a:t>
            </a:r>
          </a:p>
          <a:p>
            <a:endParaRPr lang="ro-RO" dirty="0"/>
          </a:p>
        </p:txBody>
      </p:sp>
      <p:pic>
        <p:nvPicPr>
          <p:cNvPr id="4" name="Picture 3">
            <a:extLst>
              <a:ext uri="{FF2B5EF4-FFF2-40B4-BE49-F238E27FC236}">
                <a16:creationId xmlns:a16="http://schemas.microsoft.com/office/drawing/2014/main" id="{2D3D99C6-50C6-92CB-279B-799CB5BDD7D6}"/>
              </a:ext>
            </a:extLst>
          </p:cNvPr>
          <p:cNvPicPr>
            <a:picLocks noChangeAspect="1"/>
          </p:cNvPicPr>
          <p:nvPr/>
        </p:nvPicPr>
        <p:blipFill>
          <a:blip r:embed="rId2"/>
          <a:stretch>
            <a:fillRect/>
          </a:stretch>
        </p:blipFill>
        <p:spPr>
          <a:xfrm>
            <a:off x="1697736" y="2492896"/>
            <a:ext cx="5748528" cy="3376198"/>
          </a:xfrm>
          <a:prstGeom prst="rect">
            <a:avLst/>
          </a:prstGeom>
        </p:spPr>
      </p:pic>
    </p:spTree>
    <p:extLst>
      <p:ext uri="{BB962C8B-B14F-4D97-AF65-F5344CB8AC3E}">
        <p14:creationId xmlns:p14="http://schemas.microsoft.com/office/powerpoint/2010/main" val="312777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BF7A-E1FA-3366-76BA-498D59A735B3}"/>
              </a:ext>
            </a:extLst>
          </p:cNvPr>
          <p:cNvSpPr>
            <a:spLocks noGrp="1"/>
          </p:cNvSpPr>
          <p:nvPr>
            <p:ph type="title"/>
          </p:nvPr>
        </p:nvSpPr>
        <p:spPr>
          <a:xfrm>
            <a:off x="822960" y="286605"/>
            <a:ext cx="7543800" cy="702302"/>
          </a:xfrm>
        </p:spPr>
        <p:txBody>
          <a:bodyPr>
            <a:normAutofit/>
          </a:bodyPr>
          <a:lstStyle/>
          <a:p>
            <a:r>
              <a:rPr lang="ro-RO" sz="2400" b="1" dirty="0"/>
              <a:t>Capitolul 4.  Norme de securitate a muncii</a:t>
            </a:r>
          </a:p>
        </p:txBody>
      </p:sp>
      <p:sp>
        <p:nvSpPr>
          <p:cNvPr id="3" name="Content Placeholder 2">
            <a:extLst>
              <a:ext uri="{FF2B5EF4-FFF2-40B4-BE49-F238E27FC236}">
                <a16:creationId xmlns:a16="http://schemas.microsoft.com/office/drawing/2014/main" id="{E6111FE0-6E39-59E2-FC65-551D303757A8}"/>
              </a:ext>
            </a:extLst>
          </p:cNvPr>
          <p:cNvSpPr>
            <a:spLocks noGrp="1"/>
          </p:cNvSpPr>
          <p:nvPr>
            <p:ph idx="1"/>
          </p:nvPr>
        </p:nvSpPr>
        <p:spPr/>
        <p:txBody>
          <a:bodyPr>
            <a:normAutofit lnSpcReduction="10000"/>
          </a:bodyPr>
          <a:lstStyle/>
          <a:p>
            <a:pPr lvl="1"/>
            <a:r>
              <a:rPr lang="ro-RO" dirty="0"/>
              <a:t>O instalare necorespunzătoare poate duce la accidente grave, inclusiv incendii sau electrocutări, ceea ce subliniază necesitatea unei abordări riguroase în respectarea acestor norme.</a:t>
            </a:r>
          </a:p>
          <a:p>
            <a:pPr marL="0" indent="0">
              <a:buNone/>
            </a:pPr>
            <a:r>
              <a:rPr lang="ro-RO" dirty="0"/>
              <a:t>	Există mai multe tipuri de norme de siguranță aplicabile sistemelor fotovoltaice, care variază în funcție de specificațiile tehnice ale echipamentelor utilizate și de reglementările locale. Aceste norme includ standarde internaționale, cum ar fi IEC 61215 pentru performanța modulelor fotovoltaice, precum și reglementări naționale care se referă la instalațiile electrice. De asemenea, este important ca instalatorii să fie familiarizați cu normele de protecție împotriva incendiilor și cu cerințele de împământare a sistemelor electrice.</a:t>
            </a:r>
          </a:p>
          <a:p>
            <a:r>
              <a:rPr lang="ro-RO" dirty="0"/>
              <a:t>	În concluzie, recomandările pentru alegerea unui instalator autorizat și respectarea normelor de siguranță sunt esențiale pentru succesul oricărei instalații fotovoltaice.</a:t>
            </a:r>
          </a:p>
        </p:txBody>
      </p:sp>
    </p:spTree>
    <p:extLst>
      <p:ext uri="{BB962C8B-B14F-4D97-AF65-F5344CB8AC3E}">
        <p14:creationId xmlns:p14="http://schemas.microsoft.com/office/powerpoint/2010/main" val="4103895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F92C-D2D3-7787-019E-3EF996228ABE}"/>
              </a:ext>
            </a:extLst>
          </p:cNvPr>
          <p:cNvSpPr>
            <a:spLocks noGrp="1"/>
          </p:cNvSpPr>
          <p:nvPr>
            <p:ph type="title"/>
          </p:nvPr>
        </p:nvSpPr>
        <p:spPr>
          <a:xfrm>
            <a:off x="822960" y="286605"/>
            <a:ext cx="7543800" cy="702302"/>
          </a:xfrm>
        </p:spPr>
        <p:txBody>
          <a:bodyPr>
            <a:normAutofit fontScale="90000"/>
          </a:bodyPr>
          <a:lstStyle/>
          <a:p>
            <a:pPr algn="ctr"/>
            <a:r>
              <a:rPr lang="en-US" b="1" dirty="0" err="1"/>
              <a:t>Concluzii</a:t>
            </a:r>
            <a:endParaRPr lang="ro-RO" b="1" dirty="0"/>
          </a:p>
        </p:txBody>
      </p:sp>
      <p:sp>
        <p:nvSpPr>
          <p:cNvPr id="3" name="Content Placeholder 2">
            <a:extLst>
              <a:ext uri="{FF2B5EF4-FFF2-40B4-BE49-F238E27FC236}">
                <a16:creationId xmlns:a16="http://schemas.microsoft.com/office/drawing/2014/main" id="{92CA5CE2-50A3-F832-802E-4065A7858F66}"/>
              </a:ext>
            </a:extLst>
          </p:cNvPr>
          <p:cNvSpPr>
            <a:spLocks noGrp="1"/>
          </p:cNvSpPr>
          <p:nvPr>
            <p:ph idx="1"/>
          </p:nvPr>
        </p:nvSpPr>
        <p:spPr>
          <a:xfrm>
            <a:off x="822959" y="1124744"/>
            <a:ext cx="7543801" cy="4744350"/>
          </a:xfrm>
        </p:spPr>
        <p:txBody>
          <a:bodyPr>
            <a:normAutofit fontScale="92500" lnSpcReduction="20000"/>
          </a:bodyPr>
          <a:lstStyle/>
          <a:p>
            <a:r>
              <a:rPr lang="ro-RO" dirty="0"/>
              <a:t>Analiza realizată în cadrul lucrării subliniază faptul că o proiectare adecvată constituie fundamentul unei implementări eficiente și sigure. Alegerea soluțiilor tehnice optime, dimensionarea corectă a echipamentelor, evaluarea pierderilor energetice și integrarea parcului fotovoltaic în rețeaua electrică sunt elemente esențiale care influențează direct performanța energetică, fiabilitatea și durabilitatea instalației. În acest context, utilizarea instrumentelor de simulare și analiză în faza de proiectare contribuie semnificativ la reducerea riscurilor și la maximizarea randamentului sistemului pe întreaga durată de exploatare. </a:t>
            </a:r>
            <a:endParaRPr lang="en-US" dirty="0"/>
          </a:p>
          <a:p>
            <a:r>
              <a:rPr lang="ro-RO" dirty="0"/>
              <a:t>Optimizarea unui sistem fotovoltaic înseamnă să folosești la maximum potențialul panourilor și invertorului. Astfel, maximizezi energia produsă și scurtezi semnificativ timpul de recuperare a investiției. În plus, un sistem configurat corect funcționează mai stabil și mai sigur, având o durată de viață mai mare. 	</a:t>
            </a:r>
            <a:endParaRPr lang="en-US" dirty="0"/>
          </a:p>
          <a:p>
            <a:r>
              <a:rPr lang="ro-RO" dirty="0"/>
              <a:t>Cu ajutorul sistemelor fotovoltaice on grid, vei produce electricitate verde, nepoluantă, în propriul tău spațiu. Costurile de întreținere ale acestora sunt relativ reduse iar durata lor de viață este de peste 25-30 de ani, cu randament de 100%, urmând ca apoi să funcționeze la un randament redus până la 80%.</a:t>
            </a:r>
          </a:p>
        </p:txBody>
      </p:sp>
    </p:spTree>
    <p:extLst>
      <p:ext uri="{BB962C8B-B14F-4D97-AF65-F5344CB8AC3E}">
        <p14:creationId xmlns:p14="http://schemas.microsoft.com/office/powerpoint/2010/main" val="56283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u 1"/>
          <p:cNvSpPr>
            <a:spLocks noGrp="1"/>
          </p:cNvSpPr>
          <p:nvPr>
            <p:ph type="title"/>
          </p:nvPr>
        </p:nvSpPr>
        <p:spPr/>
        <p:txBody>
          <a:bodyPr>
            <a:normAutofit/>
          </a:bodyPr>
          <a:lstStyle/>
          <a:p>
            <a:pPr eaLnBrk="1" hangingPunct="1"/>
            <a:r>
              <a:rPr lang="en-US" sz="4000" dirty="0" err="1"/>
              <a:t>Lucrarea</a:t>
            </a:r>
            <a:r>
              <a:rPr lang="en-US" sz="4000" dirty="0"/>
              <a:t> </a:t>
            </a:r>
            <a:r>
              <a:rPr lang="en-US" sz="4000" dirty="0" err="1"/>
              <a:t>este</a:t>
            </a:r>
            <a:r>
              <a:rPr lang="en-US" sz="4000" dirty="0"/>
              <a:t> </a:t>
            </a:r>
            <a:r>
              <a:rPr lang="en-US" sz="4000" dirty="0" err="1"/>
              <a:t>structurata</a:t>
            </a:r>
            <a:r>
              <a:rPr lang="en-US" sz="4000" dirty="0"/>
              <a:t> pe </a:t>
            </a:r>
            <a:r>
              <a:rPr lang="ro-RO" sz="4000" dirty="0"/>
              <a:t>5</a:t>
            </a:r>
            <a:r>
              <a:rPr lang="en-US" sz="4000" dirty="0"/>
              <a:t> </a:t>
            </a:r>
            <a:r>
              <a:rPr lang="en-US" sz="4000" dirty="0" err="1"/>
              <a:t>capitole</a:t>
            </a:r>
            <a:endParaRPr lang="ro-RO" sz="4000" dirty="0"/>
          </a:p>
        </p:txBody>
      </p:sp>
      <p:graphicFrame>
        <p:nvGraphicFramePr>
          <p:cNvPr id="14347" name="Group 11"/>
          <p:cNvGraphicFramePr>
            <a:graphicFrameLocks noGrp="1"/>
          </p:cNvGraphicFramePr>
          <p:nvPr>
            <p:extLst>
              <p:ext uri="{D42A27DB-BD31-4B8C-83A1-F6EECF244321}">
                <p14:modId xmlns:p14="http://schemas.microsoft.com/office/powerpoint/2010/main" val="477860424"/>
              </p:ext>
            </p:extLst>
          </p:nvPr>
        </p:nvGraphicFramePr>
        <p:xfrm>
          <a:off x="1176866" y="2492896"/>
          <a:ext cx="7282922" cy="3248077"/>
        </p:xfrm>
        <a:graphic>
          <a:graphicData uri="http://schemas.openxmlformats.org/drawingml/2006/table">
            <a:tbl>
              <a:tblPr/>
              <a:tblGrid>
                <a:gridCol w="7282922">
                  <a:extLst>
                    <a:ext uri="{9D8B030D-6E8A-4147-A177-3AD203B41FA5}">
                      <a16:colId xmlns:a16="http://schemas.microsoft.com/office/drawing/2014/main" val="20000"/>
                    </a:ext>
                  </a:extLst>
                </a:gridCol>
              </a:tblGrid>
              <a:tr h="581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Arial" charset="0"/>
                          <a:cs typeface="Times New Roman" pitchFamily="18" charset="0"/>
                        </a:rPr>
                        <a:t>Capitolul 1.Considerații privind energie fotovoltaică</a:t>
                      </a:r>
                      <a:endParaRPr kumimoji="0" lang="ro-RO" sz="18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329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Arial" charset="0"/>
                          <a:cs typeface="Times New Roman" pitchFamily="18" charset="0"/>
                        </a:rPr>
                        <a:t>Capitolul 2. Elemente componente ale unei centrale fotovoltaice</a:t>
                      </a:r>
                      <a:endParaRPr kumimoji="0" lang="ro-RO" sz="18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34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Arial" charset="0"/>
                          <a:cs typeface="Times New Roman" pitchFamily="18" charset="0"/>
                        </a:rPr>
                        <a:t>Capitolul 3.  Studiu privind proiectarea unei centrale de 20 kW</a:t>
                      </a:r>
                      <a:endParaRPr kumimoji="0" lang="ro-RO" sz="18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329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cs typeface="Times New Roman" pitchFamily="18" charset="0"/>
                        </a:rPr>
                        <a:t>Capitolul 4. </a:t>
                      </a:r>
                      <a:r>
                        <a:rPr kumimoji="0" lang="ro-RO" sz="1800" b="0" i="0" u="none" strike="noStrike" cap="none" normalizeH="0" baseline="0" dirty="0">
                          <a:ln>
                            <a:noFill/>
                          </a:ln>
                          <a:solidFill>
                            <a:schemeClr val="tx1"/>
                          </a:solidFill>
                          <a:effectLst/>
                          <a:latin typeface="Arial" charset="0"/>
                          <a:cs typeface="Times New Roman" pitchFamily="18" charset="0"/>
                        </a:rPr>
                        <a:t>Norme de securitate în muncă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o-RO" sz="1800" b="0" i="0" u="none" strike="noStrike" cap="none" normalizeH="0" baseline="0" dirty="0">
                          <a:ln>
                            <a:noFill/>
                          </a:ln>
                          <a:solidFill>
                            <a:schemeClr val="tx1"/>
                          </a:solidFill>
                          <a:effectLst/>
                          <a:latin typeface="Arial" charset="0"/>
                        </a:rPr>
                        <a:t>Capitolul 5.</a:t>
                      </a:r>
                      <a:r>
                        <a:rPr kumimoji="0" lang="pt-BR" sz="1800" b="0" i="0" u="none" strike="noStrike" cap="none" normalizeH="0" baseline="0" dirty="0">
                          <a:ln>
                            <a:noFill/>
                          </a:ln>
                          <a:solidFill>
                            <a:schemeClr val="tx1"/>
                          </a:solidFill>
                          <a:effectLst/>
                          <a:latin typeface="Arial" charset="0"/>
                          <a:cs typeface="Times New Roman" pitchFamily="18" charset="0"/>
                        </a:rPr>
                        <a:t> Impactul asupra mediului</a:t>
                      </a:r>
                      <a:endParaRPr kumimoji="0" lang="ro-RO" sz="1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10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800" b="0" i="0" u="none" strike="noStrike" cap="none" normalizeH="0" baseline="0" dirty="0">
                          <a:ln>
                            <a:noFill/>
                          </a:ln>
                          <a:solidFill>
                            <a:schemeClr val="tx1"/>
                          </a:solidFill>
                          <a:effectLst/>
                          <a:latin typeface="Arial" charset="0"/>
                          <a:cs typeface="Times New Roman" pitchFamily="18" charset="0"/>
                        </a:rPr>
                        <a:t>CONCLUZII </a:t>
                      </a:r>
                      <a:endParaRPr kumimoji="0" lang="ro-RO" sz="18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u 1"/>
          <p:cNvSpPr>
            <a:spLocks noGrp="1"/>
          </p:cNvSpPr>
          <p:nvPr>
            <p:ph type="title"/>
          </p:nvPr>
        </p:nvSpPr>
        <p:spPr>
          <a:xfrm>
            <a:off x="457200" y="692696"/>
            <a:ext cx="8229600" cy="720080"/>
          </a:xfrm>
        </p:spPr>
        <p:txBody>
          <a:bodyPr>
            <a:normAutofit/>
          </a:bodyPr>
          <a:lstStyle/>
          <a:p>
            <a:pPr eaLnBrk="1" hangingPunct="1"/>
            <a:r>
              <a:rPr lang="ro-RO" sz="2400" b="1" dirty="0">
                <a:solidFill>
                  <a:srgbClr val="000000"/>
                </a:solidFill>
              </a:rPr>
              <a:t>Capitolul  1.  </a:t>
            </a:r>
            <a:r>
              <a:rPr lang="ro-RO" sz="2400" b="1" dirty="0"/>
              <a:t>Considerații privind energia fotovoltaică</a:t>
            </a:r>
          </a:p>
        </p:txBody>
      </p:sp>
      <p:sp>
        <p:nvSpPr>
          <p:cNvPr id="5" name="TextBox 4">
            <a:extLst>
              <a:ext uri="{FF2B5EF4-FFF2-40B4-BE49-F238E27FC236}">
                <a16:creationId xmlns:a16="http://schemas.microsoft.com/office/drawing/2014/main" id="{D1F29DF4-9315-949B-945F-3F32DC17ED98}"/>
              </a:ext>
            </a:extLst>
          </p:cNvPr>
          <p:cNvSpPr txBox="1"/>
          <p:nvPr/>
        </p:nvSpPr>
        <p:spPr>
          <a:xfrm>
            <a:off x="786408" y="2420888"/>
            <a:ext cx="7571184" cy="2800767"/>
          </a:xfrm>
          <a:prstGeom prst="rect">
            <a:avLst/>
          </a:prstGeom>
          <a:noFill/>
        </p:spPr>
        <p:txBody>
          <a:bodyPr wrap="square">
            <a:spAutoFit/>
          </a:bodyPr>
          <a:lstStyle/>
          <a:p>
            <a:r>
              <a:rPr lang="ro-RO" sz="1600" kern="0" spc="30" dirty="0">
                <a:solidFill>
                  <a:srgbClr val="171619"/>
                </a:solidFill>
                <a:effectLst/>
                <a:latin typeface="Times New Roman" panose="02020603050405020304" pitchFamily="18" charset="0"/>
                <a:ea typeface="Times New Roman" panose="02020603050405020304" pitchFamily="18" charset="0"/>
              </a:rPr>
              <a:t>Energia solară este un tip de energie verde care provine de la soare.</a:t>
            </a:r>
            <a:endParaRPr lang="ro-RO" sz="1600" kern="0" spc="30" dirty="0">
              <a:solidFill>
                <a:srgbClr val="171619"/>
              </a:solidFill>
              <a:latin typeface="Times New Roman" panose="02020603050405020304" pitchFamily="18" charset="0"/>
              <a:ea typeface="Times New Roman" panose="02020603050405020304" pitchFamily="18" charset="0"/>
            </a:endParaRPr>
          </a:p>
          <a:p>
            <a:r>
              <a:rPr lang="ro-RO" sz="1600" kern="0" spc="30" dirty="0">
                <a:solidFill>
                  <a:srgbClr val="171619"/>
                </a:solidFill>
                <a:effectLst/>
                <a:latin typeface="Times New Roman" panose="02020603050405020304" pitchFamily="18" charset="0"/>
                <a:ea typeface="Times New Roman" panose="02020603050405020304" pitchFamily="18" charset="0"/>
              </a:rPr>
              <a:t>Este o resursă regenerabilă, ceea ce înseamna ca poate fi folosită la nesfarsit. </a:t>
            </a:r>
            <a:r>
              <a:rPr lang="ro-RO" sz="1600" kern="0" spc="30" dirty="0">
                <a:solidFill>
                  <a:srgbClr val="171619"/>
                </a:solidFill>
                <a:latin typeface="Times New Roman" panose="02020603050405020304" pitchFamily="18" charset="0"/>
              </a:rPr>
              <a:t>Soarele este o sursa puternică de energie iar, valorificarea acestei puteri prin instalarea de panouri solare poate face o diferenta semnificativă:</a:t>
            </a:r>
          </a:p>
          <a:p>
            <a:r>
              <a:rPr lang="ro-RO" sz="1600" kern="0" spc="30" dirty="0">
                <a:solidFill>
                  <a:srgbClr val="171619"/>
                </a:solidFill>
                <a:latin typeface="Times New Roman" panose="02020603050405020304" pitchFamily="18" charset="0"/>
              </a:rPr>
              <a:t>	Avantaje: sursa de energie regenerabilă, reducerea costurilor la energia electrică, costuri de mentenanță reduse, diferite aplicatii, dezvoltarea unor noi tehnologii.</a:t>
            </a:r>
          </a:p>
          <a:p>
            <a:r>
              <a:rPr lang="ro-RO" sz="1600" kern="0" spc="30" dirty="0">
                <a:solidFill>
                  <a:srgbClr val="171619"/>
                </a:solidFill>
                <a:latin typeface="Times New Roman" panose="02020603050405020304" pitchFamily="18" charset="0"/>
              </a:rPr>
              <a:t> 	Dezavantaje: investiție inițială costisitoare, dependența de vreme, au nevoie de un spațiu mare de depozitare, sunt adeseori asociate și  cu efectul de poluare, deși poluează mult mai puțin mediul înconjurător, decat alte surse alternative de energie. Folosirea energiei solare este un proces în plină dezvoltare, panourile solare devenind din ce în ce mai eficiente, mai ușor de transportat și de instalat. </a:t>
            </a:r>
            <a:endParaRPr lang="ro-RO"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80FB-C304-3C63-6F3A-86A39CCD9D36}"/>
              </a:ext>
            </a:extLst>
          </p:cNvPr>
          <p:cNvSpPr>
            <a:spLocks noGrp="1"/>
          </p:cNvSpPr>
          <p:nvPr>
            <p:ph type="title"/>
          </p:nvPr>
        </p:nvSpPr>
        <p:spPr>
          <a:xfrm>
            <a:off x="822960" y="286605"/>
            <a:ext cx="7543800" cy="910148"/>
          </a:xfrm>
        </p:spPr>
        <p:txBody>
          <a:bodyPr>
            <a:normAutofit/>
          </a:bodyPr>
          <a:lstStyle/>
          <a:p>
            <a:r>
              <a:rPr lang="it-IT" sz="2400" b="1" dirty="0"/>
              <a:t>Capitolul 2. Elemente componente ale unei centrale fotovoltaice</a:t>
            </a:r>
            <a:endParaRPr lang="ro-RO" sz="2400" b="1" dirty="0"/>
          </a:p>
        </p:txBody>
      </p:sp>
      <p:sp>
        <p:nvSpPr>
          <p:cNvPr id="3" name="Content Placeholder 2">
            <a:extLst>
              <a:ext uri="{FF2B5EF4-FFF2-40B4-BE49-F238E27FC236}">
                <a16:creationId xmlns:a16="http://schemas.microsoft.com/office/drawing/2014/main" id="{765CDB61-D6F4-0868-15A2-03ECC9E3B9DE}"/>
              </a:ext>
            </a:extLst>
          </p:cNvPr>
          <p:cNvSpPr>
            <a:spLocks noGrp="1"/>
          </p:cNvSpPr>
          <p:nvPr>
            <p:ph idx="1"/>
          </p:nvPr>
        </p:nvSpPr>
        <p:spPr/>
        <p:txBody>
          <a:bodyPr>
            <a:normAutofit/>
          </a:bodyPr>
          <a:lstStyle/>
          <a:p>
            <a:r>
              <a:rPr lang="ro-RO" sz="1800" dirty="0"/>
              <a:t>Panourile fotovoltaice realizează conversia directă a luminii în energie electrică la nivel atomic. Unele materiale au proprietatea de a absorbi fotoni de lumina si a elibera electroni. Acest efect poarta numele de efect fotoelectric. Atunci când aceşti electroni sunt captaţi rezultă un curent electric care poate fi utilizat ca electricitate, funcţionarea simplificată a sistemului în figura 2.2.</a:t>
            </a:r>
          </a:p>
          <a:p>
            <a:endParaRPr lang="ro-RO" sz="1800" dirty="0"/>
          </a:p>
          <a:p>
            <a:endParaRPr lang="ro-RO" dirty="0"/>
          </a:p>
          <a:p>
            <a:endParaRPr lang="ro-RO" dirty="0"/>
          </a:p>
        </p:txBody>
      </p:sp>
      <p:pic>
        <p:nvPicPr>
          <p:cNvPr id="4" name="Picture 3">
            <a:extLst>
              <a:ext uri="{FF2B5EF4-FFF2-40B4-BE49-F238E27FC236}">
                <a16:creationId xmlns:a16="http://schemas.microsoft.com/office/drawing/2014/main" id="{8A36A01A-9527-93CD-F250-C0953638E274}"/>
              </a:ext>
            </a:extLst>
          </p:cNvPr>
          <p:cNvPicPr>
            <a:picLocks noChangeAspect="1"/>
          </p:cNvPicPr>
          <p:nvPr/>
        </p:nvPicPr>
        <p:blipFill>
          <a:blip r:embed="rId2"/>
          <a:stretch>
            <a:fillRect/>
          </a:stretch>
        </p:blipFill>
        <p:spPr>
          <a:xfrm>
            <a:off x="1115616" y="3212976"/>
            <a:ext cx="7056783" cy="3024336"/>
          </a:xfrm>
          <a:prstGeom prst="rect">
            <a:avLst/>
          </a:prstGeom>
        </p:spPr>
      </p:pic>
    </p:spTree>
    <p:extLst>
      <p:ext uri="{BB962C8B-B14F-4D97-AF65-F5344CB8AC3E}">
        <p14:creationId xmlns:p14="http://schemas.microsoft.com/office/powerpoint/2010/main" val="38819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378B-CAEF-FBD1-B61A-9DBB91C7BD00}"/>
              </a:ext>
            </a:extLst>
          </p:cNvPr>
          <p:cNvSpPr>
            <a:spLocks noGrp="1"/>
          </p:cNvSpPr>
          <p:nvPr>
            <p:ph type="title"/>
          </p:nvPr>
        </p:nvSpPr>
        <p:spPr>
          <a:xfrm>
            <a:off x="822960" y="286605"/>
            <a:ext cx="7543800" cy="838140"/>
          </a:xfrm>
        </p:spPr>
        <p:txBody>
          <a:bodyPr>
            <a:normAutofit/>
          </a:bodyPr>
          <a:lstStyle/>
          <a:p>
            <a:r>
              <a:rPr lang="ro-RO" sz="2400" dirty="0"/>
              <a:t>  Dimensionarea instalaţiei fotovoltaice</a:t>
            </a:r>
          </a:p>
        </p:txBody>
      </p:sp>
      <p:sp>
        <p:nvSpPr>
          <p:cNvPr id="3" name="Content Placeholder 2">
            <a:extLst>
              <a:ext uri="{FF2B5EF4-FFF2-40B4-BE49-F238E27FC236}">
                <a16:creationId xmlns:a16="http://schemas.microsoft.com/office/drawing/2014/main" id="{C254F1AB-156A-BA5D-B3A6-B9D9F6A91C00}"/>
              </a:ext>
            </a:extLst>
          </p:cNvPr>
          <p:cNvSpPr>
            <a:spLocks noGrp="1"/>
          </p:cNvSpPr>
          <p:nvPr>
            <p:ph idx="1"/>
          </p:nvPr>
        </p:nvSpPr>
        <p:spPr>
          <a:xfrm>
            <a:off x="822959" y="1845734"/>
            <a:ext cx="7543801" cy="4319570"/>
          </a:xfrm>
        </p:spPr>
        <p:txBody>
          <a:bodyPr>
            <a:normAutofit fontScale="55000" lnSpcReduction="20000"/>
          </a:bodyPr>
          <a:lstStyle/>
          <a:p>
            <a:r>
              <a:rPr lang="ro-RO" sz="2900" dirty="0"/>
              <a:t>1.</a:t>
            </a:r>
            <a:r>
              <a:rPr lang="en-US" sz="2900" dirty="0"/>
              <a:t>Prima </a:t>
            </a:r>
            <a:r>
              <a:rPr lang="en-US" sz="2900" dirty="0" err="1"/>
              <a:t>etapă</a:t>
            </a:r>
            <a:r>
              <a:rPr lang="en-US" sz="2900" dirty="0"/>
              <a:t> </a:t>
            </a:r>
            <a:r>
              <a:rPr lang="en-US" sz="2900" dirty="0" err="1"/>
              <a:t>în</a:t>
            </a:r>
            <a:r>
              <a:rPr lang="en-US" sz="2900" dirty="0"/>
              <a:t>  </a:t>
            </a:r>
            <a:r>
              <a:rPr lang="en-US" sz="2900" dirty="0" err="1"/>
              <a:t>dimensionarea</a:t>
            </a:r>
            <a:r>
              <a:rPr lang="en-US" sz="2900" dirty="0"/>
              <a:t> </a:t>
            </a:r>
            <a:r>
              <a:rPr lang="en-US" sz="2900" dirty="0" err="1"/>
              <a:t>instalaţiei</a:t>
            </a:r>
            <a:r>
              <a:rPr lang="en-US" sz="2900" dirty="0"/>
              <a:t> </a:t>
            </a:r>
            <a:r>
              <a:rPr lang="en-US" sz="2900" dirty="0" err="1"/>
              <a:t>fotovoltaice</a:t>
            </a:r>
            <a:r>
              <a:rPr lang="en-US" sz="2900" dirty="0"/>
              <a:t> </a:t>
            </a:r>
            <a:r>
              <a:rPr lang="en-US" sz="2900" dirty="0" err="1"/>
              <a:t>este</a:t>
            </a:r>
            <a:r>
              <a:rPr lang="en-US" sz="2900" dirty="0"/>
              <a:t> </a:t>
            </a:r>
            <a:r>
              <a:rPr lang="en-US" sz="2900" dirty="0" err="1"/>
              <a:t>alegerea</a:t>
            </a:r>
            <a:r>
              <a:rPr lang="en-US" sz="2900" dirty="0"/>
              <a:t> </a:t>
            </a:r>
            <a:r>
              <a:rPr lang="en-US" sz="2900" dirty="0" err="1"/>
              <a:t>panourilor</a:t>
            </a:r>
            <a:r>
              <a:rPr lang="en-US" sz="2900" dirty="0"/>
              <a:t> </a:t>
            </a:r>
            <a:r>
              <a:rPr lang="en-US" sz="2900" dirty="0" err="1"/>
              <a:t>solare</a:t>
            </a:r>
            <a:r>
              <a:rPr lang="en-US" sz="2900" dirty="0"/>
              <a:t>. </a:t>
            </a:r>
            <a:r>
              <a:rPr lang="en-US" sz="2900" dirty="0" err="1"/>
              <a:t>Consultând</a:t>
            </a:r>
            <a:r>
              <a:rPr lang="en-US" sz="2900" dirty="0"/>
              <a:t> </a:t>
            </a:r>
            <a:r>
              <a:rPr lang="en-US" sz="2900" dirty="0" err="1"/>
              <a:t>oferta</a:t>
            </a:r>
            <a:r>
              <a:rPr lang="en-US" sz="2900" dirty="0"/>
              <a:t> </a:t>
            </a:r>
            <a:r>
              <a:rPr lang="en-US" sz="2900" dirty="0" err="1"/>
              <a:t>furnizorilor</a:t>
            </a:r>
            <a:r>
              <a:rPr lang="en-US" sz="2900" dirty="0"/>
              <a:t> de </a:t>
            </a:r>
            <a:r>
              <a:rPr lang="en-US" sz="2900" dirty="0" err="1"/>
              <a:t>panouri</a:t>
            </a:r>
            <a:r>
              <a:rPr lang="en-US" sz="2900" dirty="0"/>
              <a:t> </a:t>
            </a:r>
            <a:r>
              <a:rPr lang="en-US" sz="2900" dirty="0" err="1"/>
              <a:t>fotovoltaice</a:t>
            </a:r>
            <a:r>
              <a:rPr lang="en-US" sz="2900" dirty="0"/>
              <a:t> </a:t>
            </a:r>
            <a:r>
              <a:rPr lang="en-US" sz="2900" dirty="0" err="1"/>
              <a:t>alegem</a:t>
            </a:r>
            <a:r>
              <a:rPr lang="en-US" sz="2900" dirty="0"/>
              <a:t> </a:t>
            </a:r>
            <a:r>
              <a:rPr lang="en-US" sz="2900" dirty="0" err="1"/>
              <a:t>tipul</a:t>
            </a:r>
            <a:r>
              <a:rPr lang="en-US" sz="2900" dirty="0"/>
              <a:t> de </a:t>
            </a:r>
            <a:r>
              <a:rPr lang="en-US" sz="2900" dirty="0" err="1"/>
              <a:t>panou</a:t>
            </a:r>
            <a:r>
              <a:rPr lang="en-US" sz="2900" dirty="0"/>
              <a:t>  solar</a:t>
            </a:r>
            <a:r>
              <a:rPr lang="ro-RO" sz="2900" dirty="0"/>
              <a:t> </a:t>
            </a:r>
            <a:r>
              <a:rPr lang="en-US" sz="2900" dirty="0"/>
              <a:t> cu cel </a:t>
            </a:r>
            <a:r>
              <a:rPr lang="en-US" sz="2900" dirty="0" err="1"/>
              <a:t>mai</a:t>
            </a:r>
            <a:r>
              <a:rPr lang="en-US" sz="2900" dirty="0"/>
              <a:t> bun </a:t>
            </a:r>
            <a:r>
              <a:rPr lang="en-US" sz="2900" dirty="0" err="1"/>
              <a:t>randament</a:t>
            </a:r>
            <a:r>
              <a:rPr lang="en-US" sz="2900" dirty="0"/>
              <a:t> </a:t>
            </a:r>
            <a:r>
              <a:rPr lang="ro-RO" sz="2900" dirty="0"/>
              <a:t>.</a:t>
            </a:r>
          </a:p>
          <a:p>
            <a:r>
              <a:rPr lang="ro-RO" sz="2900" dirty="0"/>
              <a:t>2.  Următoarea etapă este aflarea numărului de panouri, pentru necesarul de putere. Nr. de panouri = Puterea instalatiei / Puterea unui panou.</a:t>
            </a:r>
          </a:p>
          <a:p>
            <a:r>
              <a:rPr lang="ro-RO" sz="2900" dirty="0"/>
              <a:t>3. Alegem schema de conexiuni pentru panourile fotovoltaice</a:t>
            </a:r>
          </a:p>
          <a:p>
            <a:r>
              <a:rPr lang="ro-RO" sz="2900" dirty="0"/>
              <a:t>4. Calculul caracteristicilor generatorului fotovoltaic</a:t>
            </a:r>
          </a:p>
          <a:p>
            <a:r>
              <a:rPr lang="ro-RO" sz="2900" dirty="0"/>
              <a:t> Tensiunea instalată a generatorului fotovoltaic se obtine folosind urmatoarea formula:</a:t>
            </a:r>
          </a:p>
          <a:p>
            <a:r>
              <a:rPr lang="ro-RO" sz="2900" dirty="0"/>
              <a:t>                                                  Ug = Np/s x Up       </a:t>
            </a:r>
          </a:p>
          <a:p>
            <a:r>
              <a:rPr lang="ro-RO" sz="2900" dirty="0"/>
              <a:t>5. Alegerea invertorului</a:t>
            </a:r>
          </a:p>
          <a:p>
            <a:r>
              <a:rPr lang="ro-RO" sz="2900" dirty="0"/>
              <a:t>Putem alege invertorul ţinând cont că tensiunea de intrare a invertorului trebuie să fie egală cu tensiunea maximă a generatorului fotovoltaic.</a:t>
            </a:r>
          </a:p>
          <a:p>
            <a:r>
              <a:rPr lang="ro-RO" sz="2900" dirty="0"/>
              <a:t>U invertor = U generator → U invertor </a:t>
            </a:r>
          </a:p>
          <a:p>
            <a:r>
              <a:rPr lang="ro-RO" dirty="0"/>
              <a:t>                                                   </a:t>
            </a:r>
          </a:p>
        </p:txBody>
      </p:sp>
    </p:spTree>
    <p:extLst>
      <p:ext uri="{BB962C8B-B14F-4D97-AF65-F5344CB8AC3E}">
        <p14:creationId xmlns:p14="http://schemas.microsoft.com/office/powerpoint/2010/main" val="74484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6F81-D5DC-C75C-F695-D980C0F8A764}"/>
              </a:ext>
            </a:extLst>
          </p:cNvPr>
          <p:cNvSpPr>
            <a:spLocks noGrp="1"/>
          </p:cNvSpPr>
          <p:nvPr>
            <p:ph type="title"/>
          </p:nvPr>
        </p:nvSpPr>
        <p:spPr>
          <a:xfrm>
            <a:off x="822960" y="286605"/>
            <a:ext cx="7543800" cy="982156"/>
          </a:xfrm>
        </p:spPr>
        <p:txBody>
          <a:bodyPr>
            <a:normAutofit/>
          </a:bodyPr>
          <a:lstStyle/>
          <a:p>
            <a:r>
              <a:rPr lang="ro-RO" sz="2400" b="1" dirty="0"/>
              <a:t>Capitolul 3.  Studiu de caz- Studiu privind proiectarea unei centrale de 20 kW</a:t>
            </a:r>
          </a:p>
        </p:txBody>
      </p:sp>
      <p:sp>
        <p:nvSpPr>
          <p:cNvPr id="3" name="Content Placeholder 2">
            <a:extLst>
              <a:ext uri="{FF2B5EF4-FFF2-40B4-BE49-F238E27FC236}">
                <a16:creationId xmlns:a16="http://schemas.microsoft.com/office/drawing/2014/main" id="{AAEB7AB3-1F34-2646-2E44-1FCBF8B25A06}"/>
              </a:ext>
            </a:extLst>
          </p:cNvPr>
          <p:cNvSpPr>
            <a:spLocks noGrp="1"/>
          </p:cNvSpPr>
          <p:nvPr>
            <p:ph idx="1"/>
          </p:nvPr>
        </p:nvSpPr>
        <p:spPr>
          <a:xfrm>
            <a:off x="822959" y="1556792"/>
            <a:ext cx="7543801" cy="4312302"/>
          </a:xfrm>
        </p:spPr>
        <p:txBody>
          <a:bodyPr>
            <a:normAutofit fontScale="92500" lnSpcReduction="10000"/>
          </a:bodyPr>
          <a:lstStyle/>
          <a:p>
            <a:r>
              <a:rPr lang="ro-RO" dirty="0"/>
              <a:t>Scopul investitiei este de a valorifica potenţialul solar al zonei cu consecinţe benefice asupra mediului; prin înlocuirea energiei electrice produse în instalaţii termoenergetice cu energie electrică produsă din surse regenerabile. Acest lucru se realizează prin construirea centralei fotovoltaice  cu o capacitate de 20 kW ce va genera o cantitate de energie electrica regenerabila de aproximativ 5.073,00 Wh anual.</a:t>
            </a:r>
          </a:p>
          <a:p>
            <a:r>
              <a:rPr lang="ro-RO" dirty="0"/>
              <a:t>Producerea de energie electrica prin conversie fotovoltaică a energiei solare nu provoacă emisii de substanţe poluante în atmosfera şi fiecare kWh produs prin sursa fotovoltaica permite evitarea răspândirii în atmosfera a 0,3- 0,5 kg de CO2 (gaz responsabil pentru efectul de sera), rezultate prin producerea unui kWh prin metoda tradiţională termoelectrică. În România, la nivelul anului 2025, circa 30% din producţia de energie electrică este produsă prin metode tradiţionale. Totodată, realizarea unui proiectului propus prezintă şi utilitate publica majoră prin crearea de noi locuri de muncă, creşterea veniturilor la bugetul local, amenajări de infrastructura şi creştere a potenţialului turistic. </a:t>
            </a:r>
          </a:p>
          <a:p>
            <a:endParaRPr lang="ro-RO" dirty="0"/>
          </a:p>
        </p:txBody>
      </p:sp>
    </p:spTree>
    <p:extLst>
      <p:ext uri="{BB962C8B-B14F-4D97-AF65-F5344CB8AC3E}">
        <p14:creationId xmlns:p14="http://schemas.microsoft.com/office/powerpoint/2010/main" val="414555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60D4-F008-884F-1D6F-B8FBAD32FC89}"/>
              </a:ext>
            </a:extLst>
          </p:cNvPr>
          <p:cNvSpPr>
            <a:spLocks noGrp="1"/>
          </p:cNvSpPr>
          <p:nvPr>
            <p:ph type="title"/>
          </p:nvPr>
        </p:nvSpPr>
        <p:spPr>
          <a:xfrm>
            <a:off x="822960" y="286605"/>
            <a:ext cx="7543800" cy="550108"/>
          </a:xfrm>
        </p:spPr>
        <p:txBody>
          <a:bodyPr>
            <a:normAutofit/>
          </a:bodyPr>
          <a:lstStyle/>
          <a:p>
            <a:r>
              <a:rPr lang="ro-RO" sz="2400" b="1" dirty="0"/>
              <a:t>3.2. Studiu de caz-proiectarea unei centrale de 20kW</a:t>
            </a:r>
          </a:p>
        </p:txBody>
      </p:sp>
      <p:sp>
        <p:nvSpPr>
          <p:cNvPr id="3" name="Content Placeholder 2">
            <a:extLst>
              <a:ext uri="{FF2B5EF4-FFF2-40B4-BE49-F238E27FC236}">
                <a16:creationId xmlns:a16="http://schemas.microsoft.com/office/drawing/2014/main" id="{69A646F6-7978-A76E-6033-D337A5762BE8}"/>
              </a:ext>
            </a:extLst>
          </p:cNvPr>
          <p:cNvSpPr>
            <a:spLocks noGrp="1"/>
          </p:cNvSpPr>
          <p:nvPr>
            <p:ph idx="1"/>
          </p:nvPr>
        </p:nvSpPr>
        <p:spPr>
          <a:xfrm>
            <a:off x="822959" y="1268760"/>
            <a:ext cx="7543801" cy="4600334"/>
          </a:xfrm>
        </p:spPr>
        <p:txBody>
          <a:bodyPr>
            <a:normAutofit fontScale="40000" lnSpcReduction="20000"/>
          </a:bodyPr>
          <a:lstStyle/>
          <a:p>
            <a:r>
              <a:rPr lang="ro-RO" sz="4500" dirty="0"/>
              <a:t>Scopul investitiei este de a valorifica potenţialul solar al zonei cu consecinţe benefice asupra mediului; prin înlocuirea energiei electrice produse în instalaţii termoenergetice cu energie electrică produsă din surse regenerabile.</a:t>
            </a:r>
            <a:endParaRPr lang="en-US" sz="4500" dirty="0"/>
          </a:p>
          <a:p>
            <a:r>
              <a:rPr lang="ro-RO" sz="4500" dirty="0"/>
              <a:t>În proiectarea sistemului fotovoltaic și procesul de implementare al unui sistem fotovoltaic este structurat în patru etape critice:</a:t>
            </a:r>
          </a:p>
          <a:p>
            <a:pPr lvl="0"/>
            <a:r>
              <a:rPr lang="ro-RO" sz="4500" dirty="0"/>
              <a:t>Evaluarea preliminară: Analiza istoricului de consum (kWh/an) și a potențialului solar al locației.</a:t>
            </a:r>
          </a:p>
          <a:p>
            <a:pPr lvl="0"/>
            <a:r>
              <a:rPr lang="ro-RO" sz="4500" dirty="0"/>
              <a:t>Dimensionarea tehnică: Alegerea componentelor (panouri, invertor, baterii) și crearea schemei electrice.</a:t>
            </a:r>
          </a:p>
          <a:p>
            <a:pPr lvl="0"/>
            <a:r>
              <a:rPr lang="ro-RO" sz="4500" dirty="0"/>
              <a:t>Autorizarea (legal): Verificarea restricțiilor urbanistice și obținerea avizelor necesare.trebuie sa tinem cont de elementele constructive existente pe piața</a:t>
            </a:r>
          </a:p>
          <a:p>
            <a:pPr lvl="0"/>
            <a:r>
              <a:rPr lang="ro-RO" sz="4500" b="1" dirty="0"/>
              <a:t>Execuția și punerea în funcțiune:</a:t>
            </a:r>
            <a:r>
              <a:rPr lang="ro-RO" sz="4500" dirty="0"/>
              <a:t> Instalarea propriu-zisă, testarea siguranței și conectarea la rețea</a:t>
            </a:r>
          </a:p>
          <a:p>
            <a:endParaRPr lang="en-US" sz="4500" dirty="0"/>
          </a:p>
          <a:p>
            <a:endParaRPr lang="en-US" dirty="0"/>
          </a:p>
          <a:p>
            <a:r>
              <a:rPr lang="ro-RO" dirty="0"/>
              <a:t> </a:t>
            </a:r>
          </a:p>
        </p:txBody>
      </p:sp>
    </p:spTree>
    <p:extLst>
      <p:ext uri="{BB962C8B-B14F-4D97-AF65-F5344CB8AC3E}">
        <p14:creationId xmlns:p14="http://schemas.microsoft.com/office/powerpoint/2010/main" val="398391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7FA6-55AF-4837-68E4-CCA6F4F5502C}"/>
              </a:ext>
            </a:extLst>
          </p:cNvPr>
          <p:cNvSpPr>
            <a:spLocks noGrp="1"/>
          </p:cNvSpPr>
          <p:nvPr>
            <p:ph type="title"/>
          </p:nvPr>
        </p:nvSpPr>
        <p:spPr>
          <a:xfrm>
            <a:off x="822960" y="286605"/>
            <a:ext cx="7543800" cy="550108"/>
          </a:xfrm>
        </p:spPr>
        <p:txBody>
          <a:bodyPr>
            <a:normAutofit/>
          </a:bodyPr>
          <a:lstStyle/>
          <a:p>
            <a:r>
              <a:rPr lang="ro-RO" sz="2400" b="1" dirty="0"/>
              <a:t>3.2.1 Amplasarea sistemului fotovoltaic</a:t>
            </a:r>
          </a:p>
        </p:txBody>
      </p:sp>
      <p:sp>
        <p:nvSpPr>
          <p:cNvPr id="3" name="Content Placeholder 2">
            <a:extLst>
              <a:ext uri="{FF2B5EF4-FFF2-40B4-BE49-F238E27FC236}">
                <a16:creationId xmlns:a16="http://schemas.microsoft.com/office/drawing/2014/main" id="{4CA49488-63D3-9A73-3AE8-4E32854DD3FB}"/>
              </a:ext>
            </a:extLst>
          </p:cNvPr>
          <p:cNvSpPr>
            <a:spLocks noGrp="1"/>
          </p:cNvSpPr>
          <p:nvPr>
            <p:ph idx="1"/>
          </p:nvPr>
        </p:nvSpPr>
        <p:spPr>
          <a:xfrm>
            <a:off x="822959" y="1268760"/>
            <a:ext cx="7543801" cy="4600334"/>
          </a:xfrm>
        </p:spPr>
        <p:txBody>
          <a:bodyPr/>
          <a:lstStyle/>
          <a:p>
            <a:r>
              <a:rPr lang="ro-RO" dirty="0"/>
              <a:t>Amplasarea clădirii s-a facut pe un teren neted, fără înclinaţii faţă de orizontală şi nu dispune de frontiere terestre sau forestiere, deci nu există obstacole ce pot crea fenomenul de umbră asupra panourilor solare. Orientarea locuinṭei este spre est, un fapt avantajos instalặrii panourilor solare datoritặ direcṭiei uneia dintre suprafeṭele plane ale acoperiṣului spre Sud.</a:t>
            </a:r>
          </a:p>
        </p:txBody>
      </p:sp>
      <p:pic>
        <p:nvPicPr>
          <p:cNvPr id="4" name="Picture 3">
            <a:extLst>
              <a:ext uri="{FF2B5EF4-FFF2-40B4-BE49-F238E27FC236}">
                <a16:creationId xmlns:a16="http://schemas.microsoft.com/office/drawing/2014/main" id="{18139817-F250-3B6C-32DC-31635738E232}"/>
              </a:ext>
            </a:extLst>
          </p:cNvPr>
          <p:cNvPicPr>
            <a:picLocks noChangeAspect="1"/>
          </p:cNvPicPr>
          <p:nvPr/>
        </p:nvPicPr>
        <p:blipFill>
          <a:blip r:embed="rId2"/>
          <a:stretch>
            <a:fillRect/>
          </a:stretch>
        </p:blipFill>
        <p:spPr>
          <a:xfrm>
            <a:off x="1691390" y="3068960"/>
            <a:ext cx="5761219" cy="2520280"/>
          </a:xfrm>
          <a:prstGeom prst="rect">
            <a:avLst/>
          </a:prstGeom>
        </p:spPr>
      </p:pic>
    </p:spTree>
    <p:extLst>
      <p:ext uri="{BB962C8B-B14F-4D97-AF65-F5344CB8AC3E}">
        <p14:creationId xmlns:p14="http://schemas.microsoft.com/office/powerpoint/2010/main" val="45394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E680-D80F-312B-47B1-643474154EB3}"/>
              </a:ext>
            </a:extLst>
          </p:cNvPr>
          <p:cNvSpPr>
            <a:spLocks noGrp="1"/>
          </p:cNvSpPr>
          <p:nvPr>
            <p:ph type="title"/>
          </p:nvPr>
        </p:nvSpPr>
        <p:spPr>
          <a:xfrm>
            <a:off x="1043608" y="637861"/>
            <a:ext cx="7543800" cy="702302"/>
          </a:xfrm>
        </p:spPr>
        <p:txBody>
          <a:bodyPr>
            <a:normAutofit/>
          </a:bodyPr>
          <a:lstStyle/>
          <a:p>
            <a:r>
              <a:rPr lang="ro-RO" sz="2400" b="1" dirty="0"/>
              <a:t>3.2.2  Calculul consumului de energie electrică</a:t>
            </a:r>
          </a:p>
        </p:txBody>
      </p:sp>
      <p:pic>
        <p:nvPicPr>
          <p:cNvPr id="4" name="Content Placeholder 3">
            <a:extLst>
              <a:ext uri="{FF2B5EF4-FFF2-40B4-BE49-F238E27FC236}">
                <a16:creationId xmlns:a16="http://schemas.microsoft.com/office/drawing/2014/main" id="{15FDC94C-871D-EE2A-B353-D68DBE4D21DA}"/>
              </a:ext>
            </a:extLst>
          </p:cNvPr>
          <p:cNvPicPr>
            <a:picLocks noGrp="1" noChangeAspect="1"/>
          </p:cNvPicPr>
          <p:nvPr>
            <p:ph idx="1"/>
          </p:nvPr>
        </p:nvPicPr>
        <p:blipFill>
          <a:blip r:embed="rId2"/>
          <a:stretch>
            <a:fillRect/>
          </a:stretch>
        </p:blipFill>
        <p:spPr>
          <a:xfrm>
            <a:off x="822960" y="1846263"/>
            <a:ext cx="7543799" cy="4022725"/>
          </a:xfrm>
          <a:prstGeom prst="rect">
            <a:avLst/>
          </a:prstGeom>
        </p:spPr>
      </p:pic>
    </p:spTree>
    <p:extLst>
      <p:ext uri="{BB962C8B-B14F-4D97-AF65-F5344CB8AC3E}">
        <p14:creationId xmlns:p14="http://schemas.microsoft.com/office/powerpoint/2010/main" val="139204903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857</TotalTime>
  <Words>1636</Words>
  <Application>Microsoft Office PowerPoint</Application>
  <PresentationFormat>On-screen Show (4:3)</PresentationFormat>
  <Paragraphs>82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Retrospect</vt:lpstr>
      <vt:lpstr> Studiu privind proiectarea unei  centrale fotovoltaice de 20kW</vt:lpstr>
      <vt:lpstr>Lucrarea este structurata pe 5 capitole</vt:lpstr>
      <vt:lpstr>Capitolul  1.  Considerații privind energia fotovoltaică</vt:lpstr>
      <vt:lpstr>Capitolul 2. Elemente componente ale unei centrale fotovoltaice</vt:lpstr>
      <vt:lpstr>  Dimensionarea instalaţiei fotovoltaice</vt:lpstr>
      <vt:lpstr>Capitolul 3.  Studiu de caz- Studiu privind proiectarea unei centrale de 20 kW</vt:lpstr>
      <vt:lpstr>3.2. Studiu de caz-proiectarea unei centrale de 20kW</vt:lpstr>
      <vt:lpstr>3.2.1 Amplasarea sistemului fotovoltaic</vt:lpstr>
      <vt:lpstr>3.2.2  Calculul consumului de energie electrică</vt:lpstr>
      <vt:lpstr>   3.2.3  Alegerea panourilor fotovoltaice</vt:lpstr>
      <vt:lpstr>PowerPoint Presentation</vt:lpstr>
      <vt:lpstr>3.2.4. Conectarea panourilor fotovoltaice</vt:lpstr>
      <vt:lpstr>3.2.5  Alegerea  invertorului</vt:lpstr>
      <vt:lpstr>Conectarea modulelor fotovoltaice</vt:lpstr>
      <vt:lpstr> Factorii care afectează energia şi preţul energiei </vt:lpstr>
      <vt:lpstr>Capitolul 4.  Norme de securitate a muncii</vt:lpstr>
      <vt:lpstr>Concluzii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asupra exploatării unei turbine de tip Pelton</dc:title>
  <dc:creator>Prochimie</dc:creator>
  <cp:lastModifiedBy>Cristina Ionici</cp:lastModifiedBy>
  <cp:revision>91</cp:revision>
  <dcterms:created xsi:type="dcterms:W3CDTF">2015-07-02T07:56:08Z</dcterms:created>
  <dcterms:modified xsi:type="dcterms:W3CDTF">2026-06-10T18:42:27Z</dcterms:modified>
</cp:coreProperties>
</file>