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y="6858000" cx="12191675"/>
  <p:notesSz cx="6858000" cy="12191675"/>
  <p:embeddedFontLst>
    <p:embeddedFont>
      <p:font typeface="Inter SemiBold"/>
      <p:regular r:id="rId23"/>
      <p:bold r:id="rId24"/>
      <p:italic r:id="rId25"/>
      <p:boldItalic r:id="rId26"/>
    </p:embeddedFont>
    <p:embeddedFont>
      <p:font typeface="Inter"/>
      <p:bold r:id="rId27"/>
      <p:boldItalic r:id="rId28"/>
    </p:embeddedFont>
    <p:embeddedFont>
      <p:font typeface="DM Sans ExtraBold"/>
      <p:bold r:id="rId29"/>
      <p:boldItalic r:id="rId30"/>
    </p:embeddedFont>
    <p:embeddedFont>
      <p:font typeface="DM Sans SemiBold"/>
      <p:regular r:id="rId31"/>
      <p:bold r:id="rId32"/>
      <p:italic r:id="rId33"/>
      <p:boldItalic r:id="rId34"/>
    </p:embeddedFont>
    <p:embeddedFont>
      <p:font typeface="DM Sans Light"/>
      <p:regular r:id="rId35"/>
      <p:bold r:id="rId36"/>
      <p:italic r:id="rId37"/>
      <p:boldItalic r:id="rId38"/>
    </p:embeddedFont>
    <p:embeddedFont>
      <p:font typeface="Inter Medium"/>
      <p:regular r:id="rId39"/>
      <p:bold r:id="rId40"/>
      <p:italic r:id="rId41"/>
      <p:boldItalic r:id="rId42"/>
    </p:embeddedFont>
    <p:embeddedFont>
      <p:font typeface="DM Sans"/>
      <p:bold r:id="rId43"/>
      <p:boldItalic r:id="rId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InterMedium-bold.fntdata"/><Relationship Id="rId20" Type="http://schemas.openxmlformats.org/officeDocument/2006/relationships/slide" Target="slides/slide16.xml"/><Relationship Id="rId42" Type="http://schemas.openxmlformats.org/officeDocument/2006/relationships/font" Target="fonts/InterMedium-boldItalic.fntdata"/><Relationship Id="rId41" Type="http://schemas.openxmlformats.org/officeDocument/2006/relationships/font" Target="fonts/InterMedium-italic.fntdata"/><Relationship Id="rId22" Type="http://schemas.openxmlformats.org/officeDocument/2006/relationships/slide" Target="slides/slide18.xml"/><Relationship Id="rId44" Type="http://schemas.openxmlformats.org/officeDocument/2006/relationships/font" Target="fonts/DMSans-boldItalic.fntdata"/><Relationship Id="rId21" Type="http://schemas.openxmlformats.org/officeDocument/2006/relationships/slide" Target="slides/slide17.xml"/><Relationship Id="rId43" Type="http://schemas.openxmlformats.org/officeDocument/2006/relationships/font" Target="fonts/DMSans-bold.fntdata"/><Relationship Id="rId24" Type="http://schemas.openxmlformats.org/officeDocument/2006/relationships/font" Target="fonts/InterSemiBold-bold.fntdata"/><Relationship Id="rId23" Type="http://schemas.openxmlformats.org/officeDocument/2006/relationships/font" Target="fonts/InterSemiBold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InterSemiBold-boldItalic.fntdata"/><Relationship Id="rId25" Type="http://schemas.openxmlformats.org/officeDocument/2006/relationships/font" Target="fonts/InterSemiBold-italic.fntdata"/><Relationship Id="rId28" Type="http://schemas.openxmlformats.org/officeDocument/2006/relationships/font" Target="fonts/Inter-boldItalic.fntdata"/><Relationship Id="rId27" Type="http://schemas.openxmlformats.org/officeDocument/2006/relationships/font" Target="fonts/Inter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DMSansExtraBold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DMSansSemiBold-regular.fntdata"/><Relationship Id="rId30" Type="http://schemas.openxmlformats.org/officeDocument/2006/relationships/font" Target="fonts/DMSansExtraBold-boldItalic.fntdata"/><Relationship Id="rId11" Type="http://schemas.openxmlformats.org/officeDocument/2006/relationships/slide" Target="slides/slide7.xml"/><Relationship Id="rId33" Type="http://schemas.openxmlformats.org/officeDocument/2006/relationships/font" Target="fonts/DMSansSemiBold-italic.fntdata"/><Relationship Id="rId10" Type="http://schemas.openxmlformats.org/officeDocument/2006/relationships/slide" Target="slides/slide6.xml"/><Relationship Id="rId32" Type="http://schemas.openxmlformats.org/officeDocument/2006/relationships/font" Target="fonts/DMSansSemiBold-bold.fntdata"/><Relationship Id="rId13" Type="http://schemas.openxmlformats.org/officeDocument/2006/relationships/slide" Target="slides/slide9.xml"/><Relationship Id="rId35" Type="http://schemas.openxmlformats.org/officeDocument/2006/relationships/font" Target="fonts/DMSansLight-regular.fntdata"/><Relationship Id="rId12" Type="http://schemas.openxmlformats.org/officeDocument/2006/relationships/slide" Target="slides/slide8.xml"/><Relationship Id="rId34" Type="http://schemas.openxmlformats.org/officeDocument/2006/relationships/font" Target="fonts/DMSansSemiBold-boldItalic.fntdata"/><Relationship Id="rId15" Type="http://schemas.openxmlformats.org/officeDocument/2006/relationships/slide" Target="slides/slide11.xml"/><Relationship Id="rId37" Type="http://schemas.openxmlformats.org/officeDocument/2006/relationships/font" Target="fonts/DMSansLight-italic.fntdata"/><Relationship Id="rId14" Type="http://schemas.openxmlformats.org/officeDocument/2006/relationships/slide" Target="slides/slide10.xml"/><Relationship Id="rId36" Type="http://schemas.openxmlformats.org/officeDocument/2006/relationships/font" Target="fonts/DMSansLight-bold.fntdata"/><Relationship Id="rId17" Type="http://schemas.openxmlformats.org/officeDocument/2006/relationships/slide" Target="slides/slide13.xml"/><Relationship Id="rId39" Type="http://schemas.openxmlformats.org/officeDocument/2006/relationships/font" Target="fonts/InterMedium-regular.fntdata"/><Relationship Id="rId16" Type="http://schemas.openxmlformats.org/officeDocument/2006/relationships/slide" Target="slides/slide12.xml"/><Relationship Id="rId38" Type="http://schemas.openxmlformats.org/officeDocument/2006/relationships/font" Target="fonts/DMSansLight-boldItalic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" name="Google Shape;17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" name="Google Shape;163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3" name="Google Shape;173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2" name="Google Shape;192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7" name="Google Shape;207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7" name="Google Shape;217;p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1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0" name="Google Shape;250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9" name="Google Shape;269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3f356143fe4_0_129:notes"/>
          <p:cNvSpPr txBox="1"/>
          <p:nvPr>
            <p:ph idx="2" type="hdr"/>
          </p:nvPr>
        </p:nvSpPr>
        <p:spPr>
          <a:xfrm>
            <a:off x="0" y="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g3f356143fe4_0_129:notes"/>
          <p:cNvSpPr txBox="1"/>
          <p:nvPr>
            <p:ph idx="10" type="dt"/>
          </p:nvPr>
        </p:nvSpPr>
        <p:spPr>
          <a:xfrm>
            <a:off x="3884613" y="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g3f356143fe4_0_129:notes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5" name="Google Shape;295;g3f356143fe4_0_12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g3f356143fe4_0_129:notes"/>
          <p:cNvSpPr txBox="1"/>
          <p:nvPr>
            <p:ph idx="11" type="ftr"/>
          </p:nvPr>
        </p:nvSpPr>
        <p:spPr>
          <a:xfrm>
            <a:off x="0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g3f356143fe4_0_12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2" name="Google Shape;322;p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1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" name="Google Shape;25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" name="Google Shape;51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" name="Google Shape;67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" name="Google Shape;105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" name="Google Shape;141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" name="Google Shape;151;p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master 1">
  <p:cSld name="Slide master 1">
    <p:bg>
      <p:bgPr>
        <a:solidFill>
          <a:srgbClr val="000000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">
    <p:bg>
      <p:bgPr>
        <a:solidFill>
          <a:schemeClr val="lt1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enerated (g3f356143fe4_32_0)">
  <p:cSld name="Generated (g3f356143fe4_32_0)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jpg"/><Relationship Id="rId4" Type="http://schemas.openxmlformats.org/officeDocument/2006/relationships/image" Target="../media/image1.png"/><Relationship Id="rId5" Type="http://schemas.openxmlformats.org/officeDocument/2006/relationships/image" Target="../media/image9.png"/><Relationship Id="rId6" Type="http://schemas.openxmlformats.org/officeDocument/2006/relationships/image" Target="../media/image16.png"/><Relationship Id="rId7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20" name="Google Shape;2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19809" y="0"/>
            <a:ext cx="457188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5"/>
          <p:cNvSpPr/>
          <p:nvPr/>
        </p:nvSpPr>
        <p:spPr>
          <a:xfrm>
            <a:off x="661475" y="2250083"/>
            <a:ext cx="6296860" cy="17719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30303"/>
              </a:buClr>
              <a:buSzPts val="3700"/>
              <a:buFont typeface="DM Sans SemiBold"/>
              <a:buNone/>
            </a:pPr>
            <a:r>
              <a:rPr b="0" i="0" lang="en-US" sz="3700" u="none" cap="none" strike="noStrike">
                <a:solidFill>
                  <a:srgbClr val="030303"/>
                </a:solidFill>
                <a:latin typeface="DM Sans SemiBold"/>
                <a:ea typeface="DM Sans SemiBold"/>
                <a:cs typeface="DM Sans SemiBold"/>
                <a:sym typeface="DM Sans SemiBold"/>
              </a:rPr>
              <a:t>Studiu privind proiectarea unei centrale fotovoltaice de 20 kW</a:t>
            </a:r>
            <a:endParaRPr b="0" i="0" sz="3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5"/>
          <p:cNvSpPr/>
          <p:nvPr/>
        </p:nvSpPr>
        <p:spPr>
          <a:xfrm>
            <a:off x="661475" y="4305498"/>
            <a:ext cx="6906444" cy="3024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1450"/>
              <a:buFont typeface="Inter"/>
              <a:buNone/>
            </a:pPr>
            <a:r>
              <a:rPr b="1" i="0" lang="en-US" sz="1450" u="none" cap="none" strike="noStrike">
                <a:solidFill>
                  <a:srgbClr val="464646"/>
                </a:solidFill>
                <a:latin typeface="Inter"/>
                <a:ea typeface="Inter"/>
                <a:cs typeface="Inter"/>
                <a:sym typeface="Inter"/>
              </a:rPr>
              <a:t>Student:</a:t>
            </a:r>
            <a:r>
              <a:rPr b="0" i="0" lang="en-US" sz="1450" u="none" cap="none" strike="noStrike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rPr>
              <a:t> Nițescu Ion Laurențiu</a:t>
            </a:r>
            <a:endParaRPr b="0" i="0" sz="14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4"/>
          <p:cNvSpPr/>
          <p:nvPr/>
        </p:nvSpPr>
        <p:spPr>
          <a:xfrm>
            <a:off x="661475" y="1009352"/>
            <a:ext cx="1735590" cy="355203"/>
          </a:xfrm>
          <a:prstGeom prst="roundRect">
            <a:avLst>
              <a:gd fmla="val 6386" name="adj"/>
            </a:avLst>
          </a:prstGeom>
          <a:solidFill>
            <a:srgbClr val="D4F7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4"/>
          <p:cNvSpPr/>
          <p:nvPr/>
        </p:nvSpPr>
        <p:spPr>
          <a:xfrm>
            <a:off x="774879" y="1066006"/>
            <a:ext cx="2118367" cy="2418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1150"/>
              <a:buFont typeface="Inter Medium"/>
              <a:buNone/>
            </a:pPr>
            <a:r>
              <a:rPr b="0" i="0" lang="en-US" sz="1150" u="none" cap="none" strike="noStrike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rPr>
              <a:t>3.2.3 — PANOURI FV</a:t>
            </a:r>
            <a:endParaRPr b="0" i="0" sz="11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4"/>
          <p:cNvSpPr/>
          <p:nvPr/>
        </p:nvSpPr>
        <p:spPr>
          <a:xfrm>
            <a:off x="661475" y="1440160"/>
            <a:ext cx="7900294" cy="5906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30303"/>
              </a:buClr>
              <a:buSzPts val="3700"/>
              <a:buFont typeface="DM Sans SemiBold"/>
              <a:buNone/>
            </a:pPr>
            <a:r>
              <a:rPr b="0" i="0" lang="en-US" sz="3700" u="none" cap="none" strike="noStrike">
                <a:solidFill>
                  <a:srgbClr val="030303"/>
                </a:solidFill>
                <a:latin typeface="DM Sans SemiBold"/>
                <a:ea typeface="DM Sans SemiBold"/>
                <a:cs typeface="DM Sans SemiBold"/>
                <a:sym typeface="DM Sans SemiBold"/>
              </a:rPr>
              <a:t>Alegerea panourilor fotovoltaice</a:t>
            </a:r>
            <a:endParaRPr b="0" i="0" sz="3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14"/>
          <p:cNvSpPr/>
          <p:nvPr/>
        </p:nvSpPr>
        <p:spPr>
          <a:xfrm>
            <a:off x="661475" y="2484338"/>
            <a:ext cx="3504219" cy="31942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1450"/>
              <a:buFont typeface="Inter Medium"/>
              <a:buNone/>
            </a:pPr>
            <a:r>
              <a:rPr b="0" i="0" lang="en-US" sz="1450" u="none" cap="none" strike="noStrike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rPr>
              <a:t>La alegerea elementelor de instalație s-au avut în vedere aspecte legate de </a:t>
            </a:r>
            <a:r>
              <a:rPr b="1" i="0" lang="en-US" sz="1450" u="none" cap="none" strike="noStrike">
                <a:solidFill>
                  <a:srgbClr val="464646"/>
                </a:solidFill>
                <a:latin typeface="Inter"/>
                <a:ea typeface="Inter"/>
                <a:cs typeface="Inter"/>
                <a:sym typeface="Inter"/>
              </a:rPr>
              <a:t>preț, eficacitate și calitate</a:t>
            </a:r>
            <a:r>
              <a:rPr b="0" i="0" lang="en-US" sz="1450" u="none" cap="none" strike="noStrike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rPr>
              <a:t>.</a:t>
            </a:r>
            <a:endParaRPr b="0" i="0" sz="14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33000"/>
              </a:lnSpc>
              <a:spcBef>
                <a:spcPts val="1300"/>
              </a:spcBef>
              <a:spcAft>
                <a:spcPts val="0"/>
              </a:spcAft>
              <a:buClr>
                <a:srgbClr val="464646"/>
              </a:buClr>
              <a:buSzPts val="1450"/>
              <a:buFont typeface="Inter Medium"/>
              <a:buNone/>
            </a:pPr>
            <a:r>
              <a:rPr b="0" i="0" lang="en-US" sz="1450" u="none" cap="none" strike="noStrike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rPr>
              <a:t>Celulele fotovoltaice au o suprafață mică, iar curentul generat de o singură celulă este redus. Prin combinații </a:t>
            </a:r>
            <a:r>
              <a:rPr b="1" i="0" lang="en-US" sz="1450" u="none" cap="none" strike="noStrike">
                <a:solidFill>
                  <a:srgbClr val="464646"/>
                </a:solidFill>
                <a:latin typeface="Inter"/>
                <a:ea typeface="Inter"/>
                <a:cs typeface="Inter"/>
                <a:sym typeface="Inter"/>
              </a:rPr>
              <a:t>serie și paralel</a:t>
            </a:r>
            <a:r>
              <a:rPr b="0" i="0" lang="en-US" sz="1450" u="none" cap="none" strike="noStrike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rPr>
              <a:t>, se obțin curenți suficient de mari pentru uz practic. Celulele sunt încapsulate în panouri care le asigură rezistență mecanică și la intemperii.</a:t>
            </a:r>
            <a:endParaRPr b="0" i="0" sz="14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170" name="Google Shape;17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78634" y="2968327"/>
            <a:ext cx="3012404" cy="22261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5"/>
          <p:cNvSpPr/>
          <p:nvPr/>
        </p:nvSpPr>
        <p:spPr>
          <a:xfrm>
            <a:off x="661475" y="570012"/>
            <a:ext cx="1578035" cy="302419"/>
          </a:xfrm>
          <a:prstGeom prst="roundRect">
            <a:avLst>
              <a:gd fmla="val 6645" name="adj"/>
            </a:avLst>
          </a:prstGeom>
          <a:solidFill>
            <a:srgbClr val="D4F7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5"/>
          <p:cNvSpPr/>
          <p:nvPr/>
        </p:nvSpPr>
        <p:spPr>
          <a:xfrm>
            <a:off x="761882" y="620216"/>
            <a:ext cx="1986806" cy="2020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1050"/>
              <a:buFont typeface="Inter Medium"/>
              <a:buNone/>
            </a:pPr>
            <a:r>
              <a:rPr b="0" i="0" lang="en-US" sz="1050" u="none" cap="none" strike="noStrike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rPr>
              <a:t>3.2.3 — PANOU ALES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15"/>
          <p:cNvSpPr/>
          <p:nvPr/>
        </p:nvSpPr>
        <p:spPr>
          <a:xfrm>
            <a:off x="661475" y="931763"/>
            <a:ext cx="10819534" cy="5233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30303"/>
              </a:buClr>
              <a:buSzPts val="3250"/>
              <a:buFont typeface="DM Sans SemiBold"/>
              <a:buNone/>
            </a:pPr>
            <a:r>
              <a:rPr b="0" i="0" lang="en-US" sz="3250" u="none" cap="none" strike="noStrike">
                <a:solidFill>
                  <a:srgbClr val="030303"/>
                </a:solidFill>
                <a:latin typeface="DM Sans SemiBold"/>
                <a:ea typeface="DM Sans SemiBold"/>
                <a:cs typeface="DM Sans SemiBold"/>
                <a:sym typeface="DM Sans SemiBold"/>
              </a:rPr>
              <a:t>Panou fotovoltaic Canadian Solar CS6.2-48TD-445</a:t>
            </a:r>
            <a:endParaRPr b="0" i="0" sz="32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179" name="Google Shape;17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95874" y="1844477"/>
            <a:ext cx="5452827" cy="3171726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15"/>
          <p:cNvSpPr/>
          <p:nvPr/>
        </p:nvSpPr>
        <p:spPr>
          <a:xfrm>
            <a:off x="7998022" y="2605782"/>
            <a:ext cx="3538449" cy="16491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1300"/>
              <a:buFont typeface="Inter Medium"/>
              <a:buNone/>
            </a:pPr>
            <a:r>
              <a:rPr b="0" i="0" lang="en-US" sz="1300" u="none" cap="none" strike="noStrike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rPr>
              <a:t>Panoul ales este echipat cu celule avansate de tip </a:t>
            </a:r>
            <a:r>
              <a:rPr b="1" i="0" lang="en-US" sz="1300" u="none" cap="none" strike="noStrike">
                <a:solidFill>
                  <a:srgbClr val="464646"/>
                </a:solidFill>
                <a:latin typeface="Inter"/>
                <a:ea typeface="Inter"/>
                <a:cs typeface="Inter"/>
                <a:sym typeface="Inter"/>
              </a:rPr>
              <a:t>N-Type TOPCon</a:t>
            </a:r>
            <a:r>
              <a:rPr b="0" i="0" lang="en-US" sz="1300" u="none" cap="none" strike="noStrike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rPr>
              <a:t>, asigurând o eficiență energetică remarcabilă de </a:t>
            </a:r>
            <a:r>
              <a:rPr b="1" i="0" lang="en-US" sz="1300" u="none" cap="none" strike="noStrike">
                <a:solidFill>
                  <a:srgbClr val="1C9770"/>
                </a:solidFill>
                <a:latin typeface="Inter"/>
                <a:ea typeface="Inter"/>
                <a:cs typeface="Inter"/>
                <a:sym typeface="Inter"/>
              </a:rPr>
              <a:t>22,3%</a:t>
            </a:r>
            <a:r>
              <a:rPr b="0" i="0" lang="en-US" sz="1300" u="none" cap="none" strike="noStrike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rPr>
              <a:t>.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26000"/>
              </a:lnSpc>
              <a:spcBef>
                <a:spcPts val="1050"/>
              </a:spcBef>
              <a:spcAft>
                <a:spcPts val="0"/>
              </a:spcAft>
              <a:buClr>
                <a:srgbClr val="464646"/>
              </a:buClr>
              <a:buSzPts val="1300"/>
              <a:buFont typeface="Inter Medium"/>
              <a:buNone/>
            </a:pPr>
            <a:r>
              <a:rPr b="0" i="0" lang="en-US" sz="1300" u="none" cap="none" strike="noStrike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rPr>
              <a:t>Idealã pentru aplicații care necesitã performanțe înalte și fiabilitate pe termen lung.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15"/>
          <p:cNvSpPr/>
          <p:nvPr/>
        </p:nvSpPr>
        <p:spPr>
          <a:xfrm>
            <a:off x="661475" y="5349974"/>
            <a:ext cx="3523963" cy="938014"/>
          </a:xfrm>
          <a:prstGeom prst="roundRect">
            <a:avLst>
              <a:gd fmla="val 2678" name="adj"/>
            </a:avLst>
          </a:prstGeom>
          <a:solidFill>
            <a:srgbClr val="F2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5"/>
          <p:cNvSpPr/>
          <p:nvPr/>
        </p:nvSpPr>
        <p:spPr>
          <a:xfrm>
            <a:off x="828853" y="5517356"/>
            <a:ext cx="2093166" cy="261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1600"/>
              <a:buFont typeface="DM Sans SemiBold"/>
              <a:buNone/>
            </a:pPr>
            <a:r>
              <a:rPr b="0" i="0" lang="en-US" sz="1600" u="none" cap="none" strike="noStrike">
                <a:solidFill>
                  <a:srgbClr val="464646"/>
                </a:solidFill>
                <a:latin typeface="DM Sans SemiBold"/>
                <a:ea typeface="DM Sans SemiBold"/>
                <a:cs typeface="DM Sans SemiBold"/>
                <a:sym typeface="DM Sans SemiBold"/>
              </a:rPr>
              <a:t>Putere nominală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15"/>
          <p:cNvSpPr/>
          <p:nvPr/>
        </p:nvSpPr>
        <p:spPr>
          <a:xfrm>
            <a:off x="828853" y="5867995"/>
            <a:ext cx="3189208" cy="2526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1300"/>
              <a:buFont typeface="Inter Medium"/>
              <a:buNone/>
            </a:pPr>
            <a:r>
              <a:rPr b="0" i="0" lang="en-US" sz="1300" u="none" cap="none" strike="noStrike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rPr>
              <a:t>445 W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15"/>
          <p:cNvSpPr/>
          <p:nvPr/>
        </p:nvSpPr>
        <p:spPr>
          <a:xfrm>
            <a:off x="4333767" y="5349974"/>
            <a:ext cx="3524063" cy="938014"/>
          </a:xfrm>
          <a:prstGeom prst="roundRect">
            <a:avLst>
              <a:gd fmla="val 2678" name="adj"/>
            </a:avLst>
          </a:prstGeom>
          <a:solidFill>
            <a:srgbClr val="F2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5"/>
          <p:cNvSpPr/>
          <p:nvPr/>
        </p:nvSpPr>
        <p:spPr>
          <a:xfrm>
            <a:off x="4501144" y="5517356"/>
            <a:ext cx="2093166" cy="261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1600"/>
              <a:buFont typeface="DM Sans SemiBold"/>
              <a:buNone/>
            </a:pPr>
            <a:r>
              <a:rPr b="0" i="0" lang="en-US" sz="1600" u="none" cap="none" strike="noStrike">
                <a:solidFill>
                  <a:srgbClr val="464646"/>
                </a:solidFill>
                <a:latin typeface="DM Sans SemiBold"/>
                <a:ea typeface="DM Sans SemiBold"/>
                <a:cs typeface="DM Sans SemiBold"/>
                <a:sym typeface="DM Sans SemiBold"/>
              </a:rPr>
              <a:t>Tehnologie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15"/>
          <p:cNvSpPr/>
          <p:nvPr/>
        </p:nvSpPr>
        <p:spPr>
          <a:xfrm>
            <a:off x="4501144" y="5867995"/>
            <a:ext cx="3189307" cy="2526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1300"/>
              <a:buFont typeface="Inter Medium"/>
              <a:buNone/>
            </a:pPr>
            <a:r>
              <a:rPr b="0" i="0" lang="en-US" sz="1300" u="none" cap="none" strike="noStrike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rPr>
              <a:t>N-Type TOPCon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15"/>
          <p:cNvSpPr/>
          <p:nvPr/>
        </p:nvSpPr>
        <p:spPr>
          <a:xfrm>
            <a:off x="8006158" y="5349974"/>
            <a:ext cx="3523963" cy="938014"/>
          </a:xfrm>
          <a:prstGeom prst="roundRect">
            <a:avLst>
              <a:gd fmla="val 2678" name="adj"/>
            </a:avLst>
          </a:prstGeom>
          <a:solidFill>
            <a:srgbClr val="F2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5"/>
          <p:cNvSpPr/>
          <p:nvPr/>
        </p:nvSpPr>
        <p:spPr>
          <a:xfrm>
            <a:off x="8173535" y="5517356"/>
            <a:ext cx="2093166" cy="261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1600"/>
              <a:buFont typeface="DM Sans SemiBold"/>
              <a:buNone/>
            </a:pPr>
            <a:r>
              <a:rPr b="0" i="0" lang="en-US" sz="1600" u="none" cap="none" strike="noStrike">
                <a:solidFill>
                  <a:srgbClr val="464646"/>
                </a:solidFill>
                <a:latin typeface="DM Sans SemiBold"/>
                <a:ea typeface="DM Sans SemiBold"/>
                <a:cs typeface="DM Sans SemiBold"/>
                <a:sym typeface="DM Sans SemiBold"/>
              </a:rPr>
              <a:t>Aplicații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15"/>
          <p:cNvSpPr/>
          <p:nvPr/>
        </p:nvSpPr>
        <p:spPr>
          <a:xfrm>
            <a:off x="8173535" y="5867995"/>
            <a:ext cx="3189208" cy="2526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1300"/>
              <a:buFont typeface="Inter Medium"/>
              <a:buNone/>
            </a:pPr>
            <a:r>
              <a:rPr b="0" i="0" lang="en-US" sz="1300" u="none" cap="none" strike="noStrike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rPr>
              <a:t>Rezidențiale și comerciale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6"/>
          <p:cNvSpPr/>
          <p:nvPr/>
        </p:nvSpPr>
        <p:spPr>
          <a:xfrm>
            <a:off x="661475" y="1193006"/>
            <a:ext cx="1758509" cy="355203"/>
          </a:xfrm>
          <a:prstGeom prst="roundRect">
            <a:avLst>
              <a:gd fmla="val 6386" name="adj"/>
            </a:avLst>
          </a:prstGeom>
          <a:solidFill>
            <a:srgbClr val="D4F7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16"/>
          <p:cNvSpPr/>
          <p:nvPr/>
        </p:nvSpPr>
        <p:spPr>
          <a:xfrm>
            <a:off x="774879" y="1249660"/>
            <a:ext cx="2141285" cy="2418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1150"/>
              <a:buFont typeface="Inter Medium"/>
              <a:buNone/>
            </a:pPr>
            <a:r>
              <a:rPr b="0" i="0" lang="en-US" sz="1150" u="none" cap="none" strike="noStrike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rPr>
              <a:t>3.2.4 — CONECTARE</a:t>
            </a:r>
            <a:endParaRPr b="0" i="0" sz="11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16"/>
          <p:cNvSpPr/>
          <p:nvPr/>
        </p:nvSpPr>
        <p:spPr>
          <a:xfrm>
            <a:off x="661475" y="1623814"/>
            <a:ext cx="8574468" cy="5906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30303"/>
              </a:buClr>
              <a:buSzPts val="3700"/>
              <a:buFont typeface="DM Sans SemiBold"/>
              <a:buNone/>
            </a:pPr>
            <a:r>
              <a:rPr b="0" i="0" lang="en-US" sz="3700" u="none" cap="none" strike="noStrike">
                <a:solidFill>
                  <a:srgbClr val="030303"/>
                </a:solidFill>
                <a:latin typeface="DM Sans SemiBold"/>
                <a:ea typeface="DM Sans SemiBold"/>
                <a:cs typeface="DM Sans SemiBold"/>
                <a:sym typeface="DM Sans SemiBold"/>
              </a:rPr>
              <a:t>Conectarea panourilor fotovoltaice</a:t>
            </a:r>
            <a:endParaRPr b="0" i="0" sz="3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16"/>
          <p:cNvSpPr/>
          <p:nvPr/>
        </p:nvSpPr>
        <p:spPr>
          <a:xfrm>
            <a:off x="661475" y="2497931"/>
            <a:ext cx="10868745" cy="6048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1450"/>
              <a:buFont typeface="Inter Medium"/>
              <a:buNone/>
            </a:pPr>
            <a:r>
              <a:rPr b="0" i="0" lang="en-US" sz="1450" u="none" cap="none" strike="noStrike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rPr>
              <a:t>Conectarea corectă a panourilor la invertor reprezintă </a:t>
            </a:r>
            <a:r>
              <a:rPr b="1" i="0" lang="en-US" sz="1450" u="none" cap="none" strike="noStrike">
                <a:solidFill>
                  <a:srgbClr val="464646"/>
                </a:solidFill>
                <a:latin typeface="Inter"/>
                <a:ea typeface="Inter"/>
                <a:cs typeface="Inter"/>
                <a:sym typeface="Inter"/>
              </a:rPr>
              <a:t>fundația succesului</a:t>
            </a:r>
            <a:r>
              <a:rPr b="0" i="0" lang="en-US" sz="1450" u="none" cap="none" strike="noStrike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rPr>
              <a:t> oricărei instalații fotovoltaice. O alegere optimizată asigură atât performanța maximă, cât și siguranța pe termen lung a întregului sistem.</a:t>
            </a:r>
            <a:endParaRPr b="0" i="0" sz="14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199" name="Google Shape;19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1475" y="3315395"/>
            <a:ext cx="5339820" cy="2349599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16"/>
          <p:cNvSpPr/>
          <p:nvPr/>
        </p:nvSpPr>
        <p:spPr>
          <a:xfrm>
            <a:off x="977479" y="3529806"/>
            <a:ext cx="2362637" cy="2952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1850"/>
              <a:buFont typeface="DM Sans SemiBold"/>
              <a:buNone/>
            </a:pPr>
            <a:r>
              <a:rPr b="0" i="0" lang="en-US" sz="1850" u="none" cap="none" strike="noStrike">
                <a:solidFill>
                  <a:srgbClr val="464646"/>
                </a:solidFill>
                <a:latin typeface="DM Sans SemiBold"/>
                <a:ea typeface="DM Sans SemiBold"/>
                <a:cs typeface="DM Sans SemiBold"/>
                <a:sym typeface="DM Sans SemiBold"/>
              </a:rPr>
              <a:t>Conectare în serie</a:t>
            </a:r>
            <a:endParaRPr b="0" i="0" sz="18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6"/>
          <p:cNvSpPr/>
          <p:nvPr/>
        </p:nvSpPr>
        <p:spPr>
          <a:xfrm>
            <a:off x="977479" y="3938488"/>
            <a:ext cx="4809409" cy="15120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1450"/>
              <a:buFont typeface="Inter Medium"/>
              <a:buNone/>
            </a:pPr>
            <a:r>
              <a:rPr b="0" i="0" lang="en-US" sz="1450" u="none" cap="none" strike="noStrike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rPr>
              <a:t>Borna pozitivă a unui panou se conectează la borna negativă a următorului. </a:t>
            </a:r>
            <a:r>
              <a:rPr b="1" i="0" lang="en-US" sz="1450" u="none" cap="none" strike="noStrike">
                <a:solidFill>
                  <a:srgbClr val="464646"/>
                </a:solidFill>
                <a:latin typeface="Inter"/>
                <a:ea typeface="Inter"/>
                <a:cs typeface="Inter"/>
                <a:sym typeface="Inter"/>
              </a:rPr>
              <a:t>Tensiunile individuale se adună</a:t>
            </a:r>
            <a:r>
              <a:rPr b="0" i="0" lang="en-US" sz="1450" u="none" cap="none" strike="noStrike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rPr>
              <a:t>, iar curentul rămâne constant. Metoda preferată pentru case și firme, eficientă acolo unde expunerea la soare este uniformă.</a:t>
            </a:r>
            <a:endParaRPr b="0" i="0" sz="14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202" name="Google Shape;20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90301" y="3315395"/>
            <a:ext cx="5339919" cy="2349599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16"/>
          <p:cNvSpPr/>
          <p:nvPr/>
        </p:nvSpPr>
        <p:spPr>
          <a:xfrm>
            <a:off x="6506305" y="3529806"/>
            <a:ext cx="2732813" cy="2952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1850"/>
              <a:buFont typeface="DM Sans SemiBold"/>
              <a:buNone/>
            </a:pPr>
            <a:r>
              <a:rPr b="0" i="0" lang="en-US" sz="1850" u="none" cap="none" strike="noStrike">
                <a:solidFill>
                  <a:srgbClr val="464646"/>
                </a:solidFill>
                <a:latin typeface="DM Sans SemiBold"/>
                <a:ea typeface="DM Sans SemiBold"/>
                <a:cs typeface="DM Sans SemiBold"/>
                <a:sym typeface="DM Sans SemiBold"/>
              </a:rPr>
              <a:t>Principiu de funcționare</a:t>
            </a:r>
            <a:endParaRPr b="0" i="0" sz="18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16"/>
          <p:cNvSpPr/>
          <p:nvPr/>
        </p:nvSpPr>
        <p:spPr>
          <a:xfrm>
            <a:off x="6506305" y="3938488"/>
            <a:ext cx="4809509" cy="1209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1450"/>
              <a:buFont typeface="Inter Medium"/>
              <a:buNone/>
            </a:pPr>
            <a:r>
              <a:rPr b="0" i="0" lang="en-US" sz="1450" u="none" cap="none" strike="noStrike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rPr>
              <a:t>Se conectează terminalul pozitiv al unui panou la terminalul negativ al următorului, creând un </a:t>
            </a:r>
            <a:r>
              <a:rPr b="1" i="0" lang="en-US" sz="1450" u="none" cap="none" strike="noStrike">
                <a:solidFill>
                  <a:srgbClr val="464646"/>
                </a:solidFill>
                <a:latin typeface="Inter"/>
                <a:ea typeface="Inter"/>
                <a:cs typeface="Inter"/>
                <a:sym typeface="Inter"/>
              </a:rPr>
              <a:t>lanț continuu</a:t>
            </a:r>
            <a:r>
              <a:rPr b="0" i="0" lang="en-US" sz="1450" u="none" cap="none" strike="noStrike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rPr>
              <a:t>. Simplu de realizat și eficient în condiții de iradiere uniformă.</a:t>
            </a:r>
            <a:endParaRPr b="0" i="0" sz="14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7"/>
          <p:cNvSpPr/>
          <p:nvPr/>
        </p:nvSpPr>
        <p:spPr>
          <a:xfrm>
            <a:off x="661475" y="1004292"/>
            <a:ext cx="1842942" cy="355203"/>
          </a:xfrm>
          <a:prstGeom prst="roundRect">
            <a:avLst>
              <a:gd fmla="val 6386" name="adj"/>
            </a:avLst>
          </a:prstGeom>
          <a:solidFill>
            <a:srgbClr val="D4F7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17"/>
          <p:cNvSpPr/>
          <p:nvPr/>
        </p:nvSpPr>
        <p:spPr>
          <a:xfrm>
            <a:off x="774879" y="1060946"/>
            <a:ext cx="2225719" cy="2418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1150"/>
              <a:buFont typeface="Inter Medium"/>
              <a:buNone/>
            </a:pPr>
            <a:r>
              <a:rPr b="0" i="0" lang="en-US" sz="1150" u="none" cap="none" strike="noStrike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rPr>
              <a:t>CONECTARE MODULE</a:t>
            </a:r>
            <a:endParaRPr b="0" i="0" sz="11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17"/>
          <p:cNvSpPr/>
          <p:nvPr/>
        </p:nvSpPr>
        <p:spPr>
          <a:xfrm>
            <a:off x="661475" y="1435100"/>
            <a:ext cx="8542818" cy="5906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30303"/>
              </a:buClr>
              <a:buSzPts val="3700"/>
              <a:buFont typeface="DM Sans SemiBold"/>
              <a:buNone/>
            </a:pPr>
            <a:r>
              <a:rPr b="0" i="0" lang="en-US" sz="3700" u="none" cap="none" strike="noStrike">
                <a:solidFill>
                  <a:srgbClr val="030303"/>
                </a:solidFill>
                <a:latin typeface="DM Sans SemiBold"/>
                <a:ea typeface="DM Sans SemiBold"/>
                <a:cs typeface="DM Sans SemiBold"/>
                <a:sym typeface="DM Sans SemiBold"/>
              </a:rPr>
              <a:t>Conectarea modulelor fotovoltaice</a:t>
            </a:r>
            <a:endParaRPr b="0" i="0" sz="3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17"/>
          <p:cNvSpPr/>
          <p:nvPr/>
        </p:nvSpPr>
        <p:spPr>
          <a:xfrm>
            <a:off x="661475" y="2484338"/>
            <a:ext cx="3504219" cy="31942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1450"/>
              <a:buFont typeface="Inter Medium"/>
              <a:buNone/>
            </a:pPr>
            <a:r>
              <a:rPr b="0" i="0" lang="en-US" sz="1450" u="none" cap="none" strike="noStrike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rPr>
              <a:t>Pentru captarea și transformarea energiei solare se vor utiliza </a:t>
            </a:r>
            <a:r>
              <a:rPr b="1" i="0" lang="en-US" sz="1450" u="none" cap="none" strike="noStrike">
                <a:solidFill>
                  <a:srgbClr val="1C9770"/>
                </a:solidFill>
                <a:latin typeface="Inter"/>
                <a:ea typeface="Inter"/>
                <a:cs typeface="Inter"/>
                <a:sym typeface="Inter"/>
              </a:rPr>
              <a:t>44 module fotovoltaice</a:t>
            </a:r>
            <a:r>
              <a:rPr b="0" i="0" lang="en-US" sz="1450" u="none" cap="none" strike="noStrike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rPr>
              <a:t> din siliciu monocristalin, cu putere unitară nominală instalată de </a:t>
            </a:r>
            <a:r>
              <a:rPr b="1" i="0" lang="en-US" sz="1450" u="none" cap="none" strike="noStrike">
                <a:solidFill>
                  <a:srgbClr val="464646"/>
                </a:solidFill>
                <a:latin typeface="Inter"/>
                <a:ea typeface="Inter"/>
                <a:cs typeface="Inter"/>
                <a:sym typeface="Inter"/>
              </a:rPr>
              <a:t>445 Wp</a:t>
            </a:r>
            <a:r>
              <a:rPr b="0" i="0" lang="en-US" sz="1450" u="none" cap="none" strike="noStrike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rPr>
              <a:t>.</a:t>
            </a:r>
            <a:endParaRPr b="0" i="0" sz="14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33000"/>
              </a:lnSpc>
              <a:spcBef>
                <a:spcPts val="1300"/>
              </a:spcBef>
              <a:spcAft>
                <a:spcPts val="0"/>
              </a:spcAft>
              <a:buClr>
                <a:srgbClr val="464646"/>
              </a:buClr>
              <a:buSzPts val="1450"/>
              <a:buFont typeface="Inter Medium"/>
              <a:buNone/>
            </a:pPr>
            <a:r>
              <a:rPr b="0" i="0" lang="en-US" sz="1450" u="none" cap="none" strike="noStrike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rPr>
              <a:t>Panourile sunt montate pe structuri metalice fixate pe acoperiș. Modulele se vor conecta în </a:t>
            </a:r>
            <a:r>
              <a:rPr b="1" i="0" lang="en-US" sz="1450" u="none" cap="none" strike="noStrike">
                <a:solidFill>
                  <a:srgbClr val="464646"/>
                </a:solidFill>
                <a:latin typeface="Inter"/>
                <a:ea typeface="Inter"/>
                <a:cs typeface="Inter"/>
                <a:sym typeface="Inter"/>
              </a:rPr>
              <a:t>stringuri (șiruri) serie</a:t>
            </a:r>
            <a:r>
              <a:rPr b="0" i="0" lang="en-US" sz="1450" u="none" cap="none" strike="noStrike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rPr>
              <a:t>, racordate la intrările DC ale invertoarelor.</a:t>
            </a:r>
            <a:endParaRPr b="0" i="0" sz="14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214" name="Google Shape;21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33201" y="2521843"/>
            <a:ext cx="6903269" cy="3119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8"/>
          <p:cNvSpPr/>
          <p:nvPr/>
        </p:nvSpPr>
        <p:spPr>
          <a:xfrm>
            <a:off x="661475" y="571500"/>
            <a:ext cx="1346400" cy="286200"/>
          </a:xfrm>
          <a:prstGeom prst="roundRect">
            <a:avLst>
              <a:gd fmla="val 6733" name="adj"/>
            </a:avLst>
          </a:prstGeom>
          <a:solidFill>
            <a:srgbClr val="D4F7EC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18"/>
          <p:cNvSpPr/>
          <p:nvPr/>
        </p:nvSpPr>
        <p:spPr>
          <a:xfrm>
            <a:off x="757814" y="619125"/>
            <a:ext cx="1763100" cy="1902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000">
                <a:solidFill>
                  <a:srgbClr val="1C9770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3.2.5 — INVERTOR</a:t>
            </a:r>
            <a:endParaRPr b="0" sz="1000">
              <a:solidFill>
                <a:srgbClr val="1C9770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222" name="Google Shape;222;p18"/>
          <p:cNvSpPr/>
          <p:nvPr/>
        </p:nvSpPr>
        <p:spPr>
          <a:xfrm>
            <a:off x="661475" y="952500"/>
            <a:ext cx="9201300" cy="5019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303030"/>
                </a:solidFill>
                <a:highlight>
                  <a:srgbClr val="FFFFFF"/>
                </a:highlight>
              </a:rPr>
              <a:t>Alegerea invertorului — Deye 20 kW On-Grid Hibrid Trifazat</a:t>
            </a:r>
            <a:endParaRPr b="1" sz="4300">
              <a:solidFill>
                <a:srgbClr val="030303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23" name="Google Shape;223;p18"/>
          <p:cNvSpPr/>
          <p:nvPr/>
        </p:nvSpPr>
        <p:spPr>
          <a:xfrm>
            <a:off x="5810250" y="1714500"/>
            <a:ext cx="2667000" cy="2095500"/>
          </a:xfrm>
          <a:prstGeom prst="roundRect">
            <a:avLst>
              <a:gd fmla="val 3636" name="adj"/>
            </a:avLst>
          </a:prstGeom>
          <a:solidFill>
            <a:srgbClr val="000000">
              <a:alpha val="0"/>
            </a:srgbClr>
          </a:solidFill>
          <a:ln cap="flat" cmpd="sng" w="9525">
            <a:solidFill>
              <a:srgbClr val="E5E7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4" name="Google Shape;224;p18"/>
          <p:cNvPicPr preferRelativeResize="0"/>
          <p:nvPr/>
        </p:nvPicPr>
        <p:blipFill rotWithShape="1">
          <a:blip r:embed="rId3">
            <a:alphaModFix/>
          </a:blip>
          <a:srcRect b="0" l="16371" r="16371" t="0"/>
          <a:stretch/>
        </p:blipFill>
        <p:spPr>
          <a:xfrm>
            <a:off x="5819775" y="1724025"/>
            <a:ext cx="2648100" cy="207660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18"/>
          <p:cNvSpPr/>
          <p:nvPr/>
        </p:nvSpPr>
        <p:spPr>
          <a:xfrm>
            <a:off x="661475" y="2122225"/>
            <a:ext cx="4762500" cy="17787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400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rPr>
              <a:t>Panourile alese sunt compatibile cu invertoarele solare care acceptă tensiunea de circuit deschis.</a:t>
            </a:r>
            <a:endParaRPr b="0" sz="1400">
              <a:solidFill>
                <a:srgbClr val="464646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b="0" lang="en-US" sz="1400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rPr>
              <a:t>S-a ales invertorul </a:t>
            </a:r>
            <a:r>
              <a:rPr b="1" lang="en-US" sz="1400">
                <a:solidFill>
                  <a:srgbClr val="030303"/>
                </a:solidFill>
                <a:latin typeface="Inter"/>
                <a:ea typeface="Inter"/>
                <a:cs typeface="Inter"/>
                <a:sym typeface="Inter"/>
              </a:rPr>
              <a:t>on-grid Deye 20 kW</a:t>
            </a:r>
            <a:r>
              <a:rPr b="0" lang="en-US" sz="1400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rPr>
              <a:t>. Parametrii critici în alegerea acestuia sunt detaliați în secțiunea de mai jos:</a:t>
            </a:r>
            <a:endParaRPr b="0" sz="1400">
              <a:solidFill>
                <a:srgbClr val="464646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sp>
        <p:nvSpPr>
          <p:cNvPr id="226" name="Google Shape;226;p18"/>
          <p:cNvSpPr/>
          <p:nvPr/>
        </p:nvSpPr>
        <p:spPr>
          <a:xfrm>
            <a:off x="8763000" y="1714500"/>
            <a:ext cx="2762400" cy="2095500"/>
          </a:xfrm>
          <a:prstGeom prst="roundRect">
            <a:avLst>
              <a:gd fmla="val 3636" name="adj"/>
            </a:avLst>
          </a:prstGeom>
          <a:solidFill>
            <a:srgbClr val="000000">
              <a:alpha val="0"/>
            </a:srgbClr>
          </a:solidFill>
          <a:ln cap="flat" cmpd="sng" w="9525">
            <a:solidFill>
              <a:srgbClr val="E5E7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7" name="Google Shape;227;p18"/>
          <p:cNvPicPr preferRelativeResize="0"/>
          <p:nvPr/>
        </p:nvPicPr>
        <p:blipFill rotWithShape="1">
          <a:blip r:embed="rId4">
            <a:alphaModFix/>
          </a:blip>
          <a:srcRect b="-19754" l="7184" r="17746" t="-19754"/>
          <a:stretch/>
        </p:blipFill>
        <p:spPr>
          <a:xfrm>
            <a:off x="8772525" y="1724025"/>
            <a:ext cx="2743200" cy="2076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8" name="Google Shape;228;p18"/>
          <p:cNvGrpSpPr/>
          <p:nvPr/>
        </p:nvGrpSpPr>
        <p:grpSpPr>
          <a:xfrm>
            <a:off x="661029" y="4191000"/>
            <a:ext cx="2548433" cy="2000100"/>
            <a:chOff x="661035" y="4191000"/>
            <a:chExt cx="3429000" cy="2000100"/>
          </a:xfrm>
        </p:grpSpPr>
        <p:sp>
          <p:nvSpPr>
            <p:cNvPr id="229" name="Google Shape;229;p18"/>
            <p:cNvSpPr/>
            <p:nvPr/>
          </p:nvSpPr>
          <p:spPr>
            <a:xfrm>
              <a:off x="661035" y="4191000"/>
              <a:ext cx="3429000" cy="2000100"/>
            </a:xfrm>
            <a:prstGeom prst="roundRect">
              <a:avLst>
                <a:gd fmla="val 3809" name="adj"/>
              </a:avLst>
            </a:prstGeom>
            <a:solidFill>
              <a:srgbClr val="F5F5F5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18"/>
            <p:cNvSpPr/>
            <p:nvPr/>
          </p:nvSpPr>
          <p:spPr>
            <a:xfrm>
              <a:off x="661035" y="4191000"/>
              <a:ext cx="57300" cy="2000100"/>
            </a:xfrm>
            <a:prstGeom prst="roundRect">
              <a:avLst>
                <a:gd fmla="val 50000" name="adj"/>
              </a:avLst>
            </a:prstGeom>
            <a:solidFill>
              <a:srgbClr val="1C9770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18"/>
            <p:cNvSpPr txBox="1"/>
            <p:nvPr/>
          </p:nvSpPr>
          <p:spPr>
            <a:xfrm>
              <a:off x="889635" y="4429125"/>
              <a:ext cx="2971800" cy="28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030303"/>
                  </a:solidFill>
                  <a:latin typeface="DM Sans"/>
                  <a:ea typeface="DM Sans"/>
                  <a:cs typeface="DM Sans"/>
                  <a:sym typeface="DM Sans"/>
                </a:rPr>
                <a:t>Fereastra MPPT</a:t>
              </a:r>
              <a:endParaRPr b="1" sz="1600">
                <a:solidFill>
                  <a:srgbClr val="030303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32" name="Google Shape;232;p18"/>
            <p:cNvSpPr txBox="1"/>
            <p:nvPr/>
          </p:nvSpPr>
          <p:spPr>
            <a:xfrm>
              <a:off x="889635" y="4810125"/>
              <a:ext cx="2971800" cy="114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US" sz="1250">
                  <a:solidFill>
                    <a:srgbClr val="464646"/>
                  </a:solidFill>
                  <a:latin typeface="Inter Medium"/>
                  <a:ea typeface="Inter Medium"/>
                  <a:cs typeface="Inter Medium"/>
                  <a:sym typeface="Inter Medium"/>
                </a:rPr>
                <a:t>Intervalul de tensiune în care invertorul funcționează optim (ex: 120V–550V)</a:t>
              </a:r>
              <a:endParaRPr b="0" sz="1250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endParaRPr>
            </a:p>
          </p:txBody>
        </p:sp>
      </p:grpSp>
      <p:grpSp>
        <p:nvGrpSpPr>
          <p:cNvPr id="233" name="Google Shape;233;p18"/>
          <p:cNvGrpSpPr/>
          <p:nvPr/>
        </p:nvGrpSpPr>
        <p:grpSpPr>
          <a:xfrm>
            <a:off x="3534795" y="4191000"/>
            <a:ext cx="2389327" cy="2000100"/>
            <a:chOff x="4381500" y="4191000"/>
            <a:chExt cx="3429000" cy="2000100"/>
          </a:xfrm>
        </p:grpSpPr>
        <p:sp>
          <p:nvSpPr>
            <p:cNvPr id="234" name="Google Shape;234;p18"/>
            <p:cNvSpPr/>
            <p:nvPr/>
          </p:nvSpPr>
          <p:spPr>
            <a:xfrm>
              <a:off x="4381500" y="4191000"/>
              <a:ext cx="3429000" cy="2000100"/>
            </a:xfrm>
            <a:prstGeom prst="roundRect">
              <a:avLst>
                <a:gd fmla="val 3809" name="adj"/>
              </a:avLst>
            </a:prstGeom>
            <a:solidFill>
              <a:srgbClr val="F5F5F5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18"/>
            <p:cNvSpPr/>
            <p:nvPr/>
          </p:nvSpPr>
          <p:spPr>
            <a:xfrm>
              <a:off x="4381500" y="4191000"/>
              <a:ext cx="57300" cy="2000100"/>
            </a:xfrm>
            <a:prstGeom prst="roundRect">
              <a:avLst>
                <a:gd fmla="val 50000" name="adj"/>
              </a:avLst>
            </a:prstGeom>
            <a:solidFill>
              <a:srgbClr val="1C9770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18"/>
            <p:cNvSpPr txBox="1"/>
            <p:nvPr/>
          </p:nvSpPr>
          <p:spPr>
            <a:xfrm>
              <a:off x="4610100" y="4429125"/>
              <a:ext cx="2971800" cy="28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030303"/>
                  </a:solidFill>
                  <a:latin typeface="DM Sans"/>
                  <a:ea typeface="DM Sans"/>
                  <a:cs typeface="DM Sans"/>
                  <a:sym typeface="DM Sans"/>
                </a:rPr>
                <a:t>Curent maxim de intrare</a:t>
              </a:r>
              <a:endParaRPr b="1" sz="1600">
                <a:solidFill>
                  <a:srgbClr val="030303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37" name="Google Shape;237;p18"/>
            <p:cNvSpPr txBox="1"/>
            <p:nvPr/>
          </p:nvSpPr>
          <p:spPr>
            <a:xfrm>
              <a:off x="4610088" y="4955325"/>
              <a:ext cx="2971800" cy="9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US" sz="1250">
                  <a:solidFill>
                    <a:srgbClr val="464646"/>
                  </a:solidFill>
                  <a:latin typeface="Inter Medium"/>
                  <a:ea typeface="Inter Medium"/>
                  <a:cs typeface="Inter Medium"/>
                  <a:sym typeface="Inter Medium"/>
                </a:rPr>
                <a:t>Limita de curent pe care invertorul o poate gestiona în siguranță</a:t>
              </a:r>
              <a:endParaRPr b="0" sz="1250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endParaRPr>
            </a:p>
          </p:txBody>
        </p:sp>
      </p:grpSp>
      <p:grpSp>
        <p:nvGrpSpPr>
          <p:cNvPr id="238" name="Google Shape;238;p18"/>
          <p:cNvGrpSpPr/>
          <p:nvPr/>
        </p:nvGrpSpPr>
        <p:grpSpPr>
          <a:xfrm>
            <a:off x="6289062" y="4191000"/>
            <a:ext cx="2389327" cy="2000100"/>
            <a:chOff x="8096250" y="4191000"/>
            <a:chExt cx="3429000" cy="2000100"/>
          </a:xfrm>
        </p:grpSpPr>
        <p:sp>
          <p:nvSpPr>
            <p:cNvPr id="239" name="Google Shape;239;p18"/>
            <p:cNvSpPr/>
            <p:nvPr/>
          </p:nvSpPr>
          <p:spPr>
            <a:xfrm>
              <a:off x="8096250" y="4191000"/>
              <a:ext cx="3429000" cy="2000100"/>
            </a:xfrm>
            <a:prstGeom prst="roundRect">
              <a:avLst>
                <a:gd fmla="val 3809" name="adj"/>
              </a:avLst>
            </a:prstGeom>
            <a:solidFill>
              <a:srgbClr val="F5F5F5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18"/>
            <p:cNvSpPr/>
            <p:nvPr/>
          </p:nvSpPr>
          <p:spPr>
            <a:xfrm>
              <a:off x="8096250" y="4191000"/>
              <a:ext cx="57300" cy="2000100"/>
            </a:xfrm>
            <a:prstGeom prst="roundRect">
              <a:avLst>
                <a:gd fmla="val 50000" name="adj"/>
              </a:avLst>
            </a:prstGeom>
            <a:solidFill>
              <a:srgbClr val="1C9770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18"/>
            <p:cNvSpPr txBox="1"/>
            <p:nvPr/>
          </p:nvSpPr>
          <p:spPr>
            <a:xfrm>
              <a:off x="8324850" y="4429125"/>
              <a:ext cx="2971800" cy="28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030303"/>
                  </a:solidFill>
                  <a:latin typeface="DM Sans"/>
                  <a:ea typeface="DM Sans"/>
                  <a:cs typeface="DM Sans"/>
                  <a:sym typeface="DM Sans"/>
                </a:rPr>
                <a:t>Puterea nominală</a:t>
              </a:r>
              <a:endParaRPr b="1" sz="1600">
                <a:solidFill>
                  <a:srgbClr val="030303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42" name="Google Shape;242;p18"/>
            <p:cNvSpPr txBox="1"/>
            <p:nvPr/>
          </p:nvSpPr>
          <p:spPr>
            <a:xfrm>
              <a:off x="8324850" y="4810125"/>
              <a:ext cx="2971800" cy="114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US" sz="1250">
                  <a:solidFill>
                    <a:srgbClr val="464646"/>
                  </a:solidFill>
                  <a:latin typeface="Inter Medium"/>
                  <a:ea typeface="Inter Medium"/>
                  <a:cs typeface="Inter Medium"/>
                  <a:sym typeface="Inter Medium"/>
                </a:rPr>
                <a:t>Capacitatea de procesare a energiei — supradimensionare recomandată: </a:t>
              </a:r>
              <a:r>
                <a:rPr b="1" lang="en-US" sz="1250">
                  <a:solidFill>
                    <a:srgbClr val="1C9770"/>
                  </a:solidFill>
                  <a:latin typeface="Inter"/>
                  <a:ea typeface="Inter"/>
                  <a:cs typeface="Inter"/>
                  <a:sym typeface="Inter"/>
                </a:rPr>
                <a:t>10–20%</a:t>
              </a:r>
              <a:endParaRPr b="0" sz="1250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endParaRPr>
            </a:p>
          </p:txBody>
        </p:sp>
      </p:grpSp>
      <p:grpSp>
        <p:nvGrpSpPr>
          <p:cNvPr id="243" name="Google Shape;243;p18"/>
          <p:cNvGrpSpPr/>
          <p:nvPr/>
        </p:nvGrpSpPr>
        <p:grpSpPr>
          <a:xfrm>
            <a:off x="8976958" y="4191000"/>
            <a:ext cx="2548433" cy="2000100"/>
            <a:chOff x="4381500" y="4191000"/>
            <a:chExt cx="3429000" cy="2000100"/>
          </a:xfrm>
        </p:grpSpPr>
        <p:sp>
          <p:nvSpPr>
            <p:cNvPr id="244" name="Google Shape;244;p18"/>
            <p:cNvSpPr/>
            <p:nvPr/>
          </p:nvSpPr>
          <p:spPr>
            <a:xfrm>
              <a:off x="4381500" y="4191000"/>
              <a:ext cx="3429000" cy="2000100"/>
            </a:xfrm>
            <a:prstGeom prst="roundRect">
              <a:avLst>
                <a:gd fmla="val 3809" name="adj"/>
              </a:avLst>
            </a:prstGeom>
            <a:solidFill>
              <a:srgbClr val="F5F5F5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18"/>
            <p:cNvSpPr/>
            <p:nvPr/>
          </p:nvSpPr>
          <p:spPr>
            <a:xfrm>
              <a:off x="4381500" y="4191000"/>
              <a:ext cx="57300" cy="2000100"/>
            </a:xfrm>
            <a:prstGeom prst="roundRect">
              <a:avLst>
                <a:gd fmla="val 50000" name="adj"/>
              </a:avLst>
            </a:prstGeom>
            <a:solidFill>
              <a:srgbClr val="1C9770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18"/>
            <p:cNvSpPr txBox="1"/>
            <p:nvPr/>
          </p:nvSpPr>
          <p:spPr>
            <a:xfrm>
              <a:off x="4610095" y="4338525"/>
              <a:ext cx="2971800" cy="59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030303"/>
                  </a:solidFill>
                  <a:latin typeface="DM Sans"/>
                  <a:ea typeface="DM Sans"/>
                  <a:cs typeface="DM Sans"/>
                  <a:sym typeface="DM Sans"/>
                </a:rPr>
                <a:t>Funcția Smart Load</a:t>
              </a:r>
              <a:endParaRPr b="1" sz="1600">
                <a:solidFill>
                  <a:srgbClr val="030303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1" sz="1600">
                <a:solidFill>
                  <a:srgbClr val="030303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600">
                <a:solidFill>
                  <a:srgbClr val="030303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47" name="Google Shape;247;p18"/>
            <p:cNvSpPr txBox="1"/>
            <p:nvPr/>
          </p:nvSpPr>
          <p:spPr>
            <a:xfrm>
              <a:off x="4610095" y="4568525"/>
              <a:ext cx="2971800" cy="138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50">
                  <a:solidFill>
                    <a:srgbClr val="464646"/>
                  </a:solidFill>
                  <a:latin typeface="Inter Medium"/>
                  <a:ea typeface="Inter Medium"/>
                  <a:cs typeface="Inter Medium"/>
                  <a:sym typeface="Inter Medium"/>
                </a:rPr>
                <a:t>A</a:t>
              </a:r>
              <a:r>
                <a:rPr b="0" lang="en-US" sz="1250">
                  <a:solidFill>
                    <a:srgbClr val="464646"/>
                  </a:solidFill>
                  <a:latin typeface="Inter Medium"/>
                  <a:ea typeface="Inter Medium"/>
                  <a:cs typeface="Inter Medium"/>
                  <a:sym typeface="Inter Medium"/>
                </a:rPr>
                <a:t>ctivează automat consumatori necritici în funcție de surplusul de energie solară și nivelul bateriilor, optimizând autoconsumul și reducând exportul ineficient în rețea.</a:t>
              </a:r>
              <a:endParaRPr b="0" sz="1250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253" name="Google Shape;253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19809" y="0"/>
            <a:ext cx="457188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19"/>
          <p:cNvSpPr/>
          <p:nvPr/>
        </p:nvSpPr>
        <p:spPr>
          <a:xfrm>
            <a:off x="661475" y="622300"/>
            <a:ext cx="6296860" cy="11223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30303"/>
              </a:buClr>
              <a:buSzPts val="3500"/>
              <a:buFont typeface="DM Sans SemiBold"/>
              <a:buNone/>
            </a:pPr>
            <a:r>
              <a:rPr b="0" i="0" lang="en-US" sz="3500" u="none" cap="none" strike="noStrike">
                <a:solidFill>
                  <a:srgbClr val="030303"/>
                </a:solidFill>
                <a:latin typeface="DM Sans SemiBold"/>
                <a:ea typeface="DM Sans SemiBold"/>
                <a:cs typeface="DM Sans SemiBold"/>
                <a:sym typeface="DM Sans SemiBold"/>
              </a:rPr>
              <a:t>Factorii care afectează energia și prețul energiei</a:t>
            </a:r>
            <a:endParaRPr b="0" i="0" sz="3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255" name="Google Shape;255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1475" y="2000548"/>
            <a:ext cx="448854" cy="448866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19"/>
          <p:cNvSpPr/>
          <p:nvPr/>
        </p:nvSpPr>
        <p:spPr>
          <a:xfrm>
            <a:off x="1323545" y="2000548"/>
            <a:ext cx="2244570" cy="2804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1750"/>
              <a:buFont typeface="DM Sans SemiBold"/>
              <a:buNone/>
            </a:pPr>
            <a:r>
              <a:rPr b="0" i="0" lang="en-US" sz="1750" u="none" cap="none" strike="noStrike">
                <a:solidFill>
                  <a:srgbClr val="464646"/>
                </a:solidFill>
                <a:latin typeface="DM Sans SemiBold"/>
                <a:ea typeface="DM Sans SemiBold"/>
                <a:cs typeface="DM Sans SemiBold"/>
                <a:sym typeface="DM Sans SemiBold"/>
              </a:rPr>
              <a:t>Intermitența</a:t>
            </a:r>
            <a:endParaRPr b="0" i="0" sz="17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19"/>
          <p:cNvSpPr/>
          <p:nvPr/>
        </p:nvSpPr>
        <p:spPr>
          <a:xfrm>
            <a:off x="1323545" y="2383334"/>
            <a:ext cx="5634790" cy="5601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1400"/>
              <a:buFont typeface="Inter Medium"/>
              <a:buNone/>
            </a:pPr>
            <a:r>
              <a:rPr b="0" i="0" lang="en-US" sz="1400" u="none" cap="none" strike="noStrike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rPr>
              <a:t>Producția variabilă în funcție de radiația solară și condițiile meteorologice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258" name="Google Shape;258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1475" y="3284637"/>
            <a:ext cx="448854" cy="448866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19"/>
          <p:cNvSpPr/>
          <p:nvPr/>
        </p:nvSpPr>
        <p:spPr>
          <a:xfrm>
            <a:off x="1323545" y="3284637"/>
            <a:ext cx="2244570" cy="2804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1750"/>
              <a:buFont typeface="DM Sans SemiBold"/>
              <a:buNone/>
            </a:pPr>
            <a:r>
              <a:rPr b="0" i="0" lang="en-US" sz="1750" u="none" cap="none" strike="noStrike">
                <a:solidFill>
                  <a:srgbClr val="464646"/>
                </a:solidFill>
                <a:latin typeface="DM Sans SemiBold"/>
                <a:ea typeface="DM Sans SemiBold"/>
                <a:cs typeface="DM Sans SemiBold"/>
                <a:sym typeface="DM Sans SemiBold"/>
              </a:rPr>
              <a:t>Transmisie-emisie</a:t>
            </a:r>
            <a:endParaRPr b="0" i="0" sz="17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9"/>
          <p:cNvSpPr/>
          <p:nvPr/>
        </p:nvSpPr>
        <p:spPr>
          <a:xfrm>
            <a:off x="1323545" y="3667423"/>
            <a:ext cx="5634790" cy="2800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1400"/>
              <a:buFont typeface="Inter Medium"/>
              <a:buNone/>
            </a:pPr>
            <a:r>
              <a:rPr b="0" i="0" lang="en-US" sz="1400" u="none" cap="none" strike="noStrike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rPr>
              <a:t>Condițiile și costurile legate de transportul energiei în rețea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261" name="Google Shape;261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61475" y="4288631"/>
            <a:ext cx="448854" cy="448866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19"/>
          <p:cNvSpPr/>
          <p:nvPr/>
        </p:nvSpPr>
        <p:spPr>
          <a:xfrm>
            <a:off x="1323545" y="4288631"/>
            <a:ext cx="3038994" cy="2804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1750"/>
              <a:buFont typeface="DM Sans SemiBold"/>
              <a:buNone/>
            </a:pPr>
            <a:r>
              <a:rPr b="0" i="0" lang="en-US" sz="1750" u="none" cap="none" strike="noStrike">
                <a:solidFill>
                  <a:srgbClr val="464646"/>
                </a:solidFill>
                <a:latin typeface="DM Sans SemiBold"/>
                <a:ea typeface="DM Sans SemiBold"/>
                <a:cs typeface="DM Sans SemiBold"/>
                <a:sym typeface="DM Sans SemiBold"/>
              </a:rPr>
              <a:t>Disponibilitatea materialului</a:t>
            </a:r>
            <a:endParaRPr b="0" i="0" sz="17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19"/>
          <p:cNvSpPr/>
          <p:nvPr/>
        </p:nvSpPr>
        <p:spPr>
          <a:xfrm>
            <a:off x="1323545" y="4671417"/>
            <a:ext cx="5634790" cy="2800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1400"/>
              <a:buFont typeface="Inter Medium"/>
              <a:buNone/>
            </a:pPr>
            <a:r>
              <a:rPr b="0" i="0" lang="en-US" sz="1400" u="none" cap="none" strike="noStrike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rPr>
              <a:t>Accesibilitatea materiilor prime și a componentelor pe piață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264" name="Google Shape;264;p1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61475" y="5292626"/>
            <a:ext cx="448854" cy="448866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19"/>
          <p:cNvSpPr/>
          <p:nvPr/>
        </p:nvSpPr>
        <p:spPr>
          <a:xfrm>
            <a:off x="1323545" y="5292626"/>
            <a:ext cx="2244570" cy="2804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1750"/>
              <a:buFont typeface="DM Sans SemiBold"/>
              <a:buNone/>
            </a:pPr>
            <a:r>
              <a:rPr b="0" i="0" lang="en-US" sz="1750" u="none" cap="none" strike="noStrike">
                <a:solidFill>
                  <a:srgbClr val="464646"/>
                </a:solidFill>
                <a:latin typeface="DM Sans SemiBold"/>
                <a:ea typeface="DM Sans SemiBold"/>
                <a:cs typeface="DM Sans SemiBold"/>
                <a:sym typeface="DM Sans SemiBold"/>
              </a:rPr>
              <a:t>Costul panoului</a:t>
            </a:r>
            <a:endParaRPr b="0" i="0" sz="17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19"/>
          <p:cNvSpPr/>
          <p:nvPr/>
        </p:nvSpPr>
        <p:spPr>
          <a:xfrm>
            <a:off x="1323545" y="5675412"/>
            <a:ext cx="5634790" cy="5601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1400"/>
              <a:buFont typeface="Inter Medium"/>
              <a:buNone/>
            </a:pPr>
            <a:r>
              <a:rPr b="0" i="0" lang="en-US" sz="1400" u="none" cap="none" strike="noStrike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rPr>
              <a:t>Prețul de achiziție al modulelor fotovoltaice, influențat de tehnologie și producător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0"/>
          <p:cNvSpPr/>
          <p:nvPr/>
        </p:nvSpPr>
        <p:spPr>
          <a:xfrm>
            <a:off x="661475" y="736302"/>
            <a:ext cx="1151008" cy="331589"/>
          </a:xfrm>
          <a:prstGeom prst="roundRect">
            <a:avLst>
              <a:gd fmla="val 6498" name="adj"/>
            </a:avLst>
          </a:prstGeom>
          <a:solidFill>
            <a:srgbClr val="D4F7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20"/>
          <p:cNvSpPr/>
          <p:nvPr/>
        </p:nvSpPr>
        <p:spPr>
          <a:xfrm>
            <a:off x="769125" y="790079"/>
            <a:ext cx="1545293" cy="2240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1100"/>
              <a:buFont typeface="Inter Medium"/>
              <a:buNone/>
            </a:pPr>
            <a:r>
              <a:rPr b="0" i="0" lang="en-US" sz="1100" u="none" cap="none" strike="noStrike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rPr>
              <a:t>CAPITOLUL 4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20"/>
          <p:cNvSpPr/>
          <p:nvPr/>
        </p:nvSpPr>
        <p:spPr>
          <a:xfrm>
            <a:off x="661475" y="1136055"/>
            <a:ext cx="7004470" cy="5611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30303"/>
              </a:buClr>
              <a:buSzPts val="3500"/>
              <a:buFont typeface="DM Sans SemiBold"/>
              <a:buNone/>
            </a:pPr>
            <a:r>
              <a:rPr b="0" i="0" lang="en-US" sz="3500" u="none" cap="none" strike="noStrike">
                <a:solidFill>
                  <a:srgbClr val="030303"/>
                </a:solidFill>
                <a:latin typeface="DM Sans SemiBold"/>
                <a:ea typeface="DM Sans SemiBold"/>
                <a:cs typeface="DM Sans SemiBold"/>
                <a:sym typeface="DM Sans SemiBold"/>
              </a:rPr>
              <a:t>Norme de securitate a muncii</a:t>
            </a:r>
            <a:endParaRPr b="0" i="0" sz="3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20"/>
          <p:cNvSpPr/>
          <p:nvPr/>
        </p:nvSpPr>
        <p:spPr>
          <a:xfrm>
            <a:off x="661475" y="2106613"/>
            <a:ext cx="5215303" cy="23942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1400"/>
              <a:buFont typeface="Inter Medium"/>
              <a:buNone/>
            </a:pPr>
            <a:r>
              <a:rPr b="0" i="0" lang="en-US" sz="1400" u="none" cap="none" strike="noStrike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rPr>
              <a:t>O instalare necorespunzătoare poate duce la accidente grave, inclusiv </a:t>
            </a:r>
            <a:r>
              <a:rPr b="1" i="0" lang="en-US" sz="1400" u="none" cap="none" strike="noStrike">
                <a:solidFill>
                  <a:srgbClr val="464646"/>
                </a:solidFill>
                <a:latin typeface="Inter"/>
                <a:ea typeface="Inter"/>
                <a:cs typeface="Inter"/>
                <a:sym typeface="Inter"/>
              </a:rPr>
              <a:t>incendii sau electrocutări</a:t>
            </a:r>
            <a:r>
              <a:rPr b="0" i="0" lang="en-US" sz="1400" u="none" cap="none" strike="noStrike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rPr>
              <a:t>, ceea ce subliniază necesitatea unei abordări riguroase în respectarea normelor de siguranță.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rgbClr val="464646"/>
              </a:buClr>
              <a:buSzPts val="1400"/>
              <a:buFont typeface="Inter Medium"/>
              <a:buNone/>
            </a:pPr>
            <a:r>
              <a:rPr b="0" i="0" lang="en-US" sz="1400" u="none" cap="none" strike="noStrike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rPr>
              <a:t>Normele aplicabile includ standarde internaționale (</a:t>
            </a:r>
            <a:r>
              <a:rPr b="1" i="0" lang="en-US" sz="1400" u="none" cap="none" strike="noStrike">
                <a:solidFill>
                  <a:srgbClr val="464646"/>
                </a:solidFill>
                <a:latin typeface="Inter"/>
                <a:ea typeface="Inter"/>
                <a:cs typeface="Inter"/>
                <a:sym typeface="Inter"/>
              </a:rPr>
              <a:t>IEC 61215</a:t>
            </a:r>
            <a:r>
              <a:rPr b="0" i="0" lang="en-US" sz="1400" u="none" cap="none" strike="noStrike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rPr>
              <a:t> pentru performanța modulelor) și reglementări naționale privind instalațiile electrice, protecția împotriva incendiilor și cerințele de împământare.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20"/>
          <p:cNvSpPr/>
          <p:nvPr/>
        </p:nvSpPr>
        <p:spPr>
          <a:xfrm>
            <a:off x="661475" y="4692749"/>
            <a:ext cx="5215303" cy="1236960"/>
          </a:xfrm>
          <a:prstGeom prst="roundRect">
            <a:avLst>
              <a:gd fmla="val 2178" name="adj"/>
            </a:avLst>
          </a:prstGeom>
          <a:solidFill>
            <a:srgbClr val="FCF2B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277" name="Google Shape;277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0957" y="4963220"/>
            <a:ext cx="224427" cy="179487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20"/>
          <p:cNvSpPr/>
          <p:nvPr/>
        </p:nvSpPr>
        <p:spPr>
          <a:xfrm>
            <a:off x="1244867" y="4891088"/>
            <a:ext cx="4452429" cy="8402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Inter Medium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Instalatorii trebuie să fie autorizați și familiarizați cu toate normele de protecție aplicabile sistemelor fotovoltaice.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20"/>
          <p:cNvSpPr/>
          <p:nvPr/>
        </p:nvSpPr>
        <p:spPr>
          <a:xfrm>
            <a:off x="6321267" y="2145010"/>
            <a:ext cx="2522375" cy="1930797"/>
          </a:xfrm>
          <a:prstGeom prst="roundRect">
            <a:avLst>
              <a:gd fmla="val 1395" name="adj"/>
            </a:avLst>
          </a:prstGeom>
          <a:solidFill>
            <a:srgbClr val="F2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20"/>
          <p:cNvSpPr/>
          <p:nvPr/>
        </p:nvSpPr>
        <p:spPr>
          <a:xfrm>
            <a:off x="6500749" y="2324497"/>
            <a:ext cx="2163411" cy="2804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1750"/>
              <a:buFont typeface="DM Sans SemiBold"/>
              <a:buNone/>
            </a:pPr>
            <a:r>
              <a:rPr b="0" i="0" lang="en-US" sz="1750" u="none" cap="none" strike="noStrike">
                <a:solidFill>
                  <a:srgbClr val="464646"/>
                </a:solidFill>
                <a:latin typeface="DM Sans SemiBold"/>
                <a:ea typeface="DM Sans SemiBold"/>
                <a:cs typeface="DM Sans SemiBold"/>
                <a:sym typeface="DM Sans SemiBold"/>
              </a:rPr>
              <a:t>IEC 61215</a:t>
            </a:r>
            <a:endParaRPr b="0" i="0" sz="17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20"/>
          <p:cNvSpPr/>
          <p:nvPr/>
        </p:nvSpPr>
        <p:spPr>
          <a:xfrm>
            <a:off x="6500749" y="2775545"/>
            <a:ext cx="2163411" cy="8402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1400"/>
              <a:buFont typeface="Inter Medium"/>
              <a:buNone/>
            </a:pPr>
            <a:r>
              <a:rPr b="0" i="0" lang="en-US" sz="1400" u="none" cap="none" strike="noStrike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rPr>
              <a:t>Standard internațional pentru performanța modulelor fotovoltaice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20"/>
          <p:cNvSpPr/>
          <p:nvPr/>
        </p:nvSpPr>
        <p:spPr>
          <a:xfrm>
            <a:off x="9014195" y="2145010"/>
            <a:ext cx="2522375" cy="1930797"/>
          </a:xfrm>
          <a:prstGeom prst="roundRect">
            <a:avLst>
              <a:gd fmla="val 1395" name="adj"/>
            </a:avLst>
          </a:prstGeom>
          <a:solidFill>
            <a:srgbClr val="F2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20"/>
          <p:cNvSpPr/>
          <p:nvPr/>
        </p:nvSpPr>
        <p:spPr>
          <a:xfrm>
            <a:off x="9193677" y="2324497"/>
            <a:ext cx="2163411" cy="5609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1750"/>
              <a:buFont typeface="DM Sans SemiBold"/>
              <a:buNone/>
            </a:pPr>
            <a:r>
              <a:rPr b="0" i="0" lang="en-US" sz="1750" u="none" cap="none" strike="noStrike">
                <a:solidFill>
                  <a:srgbClr val="464646"/>
                </a:solidFill>
                <a:latin typeface="DM Sans SemiBold"/>
                <a:ea typeface="DM Sans SemiBold"/>
                <a:cs typeface="DM Sans SemiBold"/>
                <a:sym typeface="DM Sans SemiBold"/>
              </a:rPr>
              <a:t>Reglementări naționale</a:t>
            </a:r>
            <a:endParaRPr b="0" i="0" sz="17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20"/>
          <p:cNvSpPr/>
          <p:nvPr/>
        </p:nvSpPr>
        <p:spPr>
          <a:xfrm>
            <a:off x="9193677" y="3056037"/>
            <a:ext cx="2163411" cy="8402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1400"/>
              <a:buFont typeface="Inter Medium"/>
              <a:buNone/>
            </a:pPr>
            <a:r>
              <a:rPr b="0" i="0" lang="en-US" sz="1400" u="none" cap="none" strike="noStrike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rPr>
              <a:t>Norme privind instalațiile electrice și cerințele locale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20"/>
          <p:cNvSpPr/>
          <p:nvPr/>
        </p:nvSpPr>
        <p:spPr>
          <a:xfrm>
            <a:off x="6321267" y="4246364"/>
            <a:ext cx="2522375" cy="1650305"/>
          </a:xfrm>
          <a:prstGeom prst="roundRect">
            <a:avLst>
              <a:gd fmla="val 1632" name="adj"/>
            </a:avLst>
          </a:prstGeom>
          <a:solidFill>
            <a:srgbClr val="F2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20"/>
          <p:cNvSpPr/>
          <p:nvPr/>
        </p:nvSpPr>
        <p:spPr>
          <a:xfrm>
            <a:off x="6500749" y="4425851"/>
            <a:ext cx="2163411" cy="2804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1750"/>
              <a:buFont typeface="DM Sans SemiBold"/>
              <a:buNone/>
            </a:pPr>
            <a:r>
              <a:rPr b="0" i="0" lang="en-US" sz="1750" u="none" cap="none" strike="noStrike">
                <a:solidFill>
                  <a:srgbClr val="464646"/>
                </a:solidFill>
                <a:latin typeface="DM Sans SemiBold"/>
                <a:ea typeface="DM Sans SemiBold"/>
                <a:cs typeface="DM Sans SemiBold"/>
                <a:sym typeface="DM Sans SemiBold"/>
              </a:rPr>
              <a:t>Protecție incendii</a:t>
            </a:r>
            <a:endParaRPr b="0" i="0" sz="17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20"/>
          <p:cNvSpPr/>
          <p:nvPr/>
        </p:nvSpPr>
        <p:spPr>
          <a:xfrm>
            <a:off x="6500749" y="4876899"/>
            <a:ext cx="2163411" cy="8402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1400"/>
              <a:buFont typeface="Inter Medium"/>
              <a:buNone/>
            </a:pPr>
            <a:r>
              <a:rPr b="0" i="0" lang="en-US" sz="1400" u="none" cap="none" strike="noStrike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rPr>
              <a:t>Norme anti-incendiu și cerințe de împământare a sistemelor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20"/>
          <p:cNvSpPr/>
          <p:nvPr/>
        </p:nvSpPr>
        <p:spPr>
          <a:xfrm>
            <a:off x="9014195" y="4246364"/>
            <a:ext cx="2522375" cy="1650305"/>
          </a:xfrm>
          <a:prstGeom prst="roundRect">
            <a:avLst>
              <a:gd fmla="val 1632" name="adj"/>
            </a:avLst>
          </a:prstGeom>
          <a:solidFill>
            <a:srgbClr val="F2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20"/>
          <p:cNvSpPr/>
          <p:nvPr/>
        </p:nvSpPr>
        <p:spPr>
          <a:xfrm>
            <a:off x="9193677" y="4425851"/>
            <a:ext cx="2163411" cy="2804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1750"/>
              <a:buFont typeface="DM Sans SemiBold"/>
              <a:buNone/>
            </a:pPr>
            <a:r>
              <a:rPr b="0" i="0" lang="en-US" sz="1750" u="none" cap="none" strike="noStrike">
                <a:solidFill>
                  <a:srgbClr val="464646"/>
                </a:solidFill>
                <a:latin typeface="DM Sans SemiBold"/>
                <a:ea typeface="DM Sans SemiBold"/>
                <a:cs typeface="DM Sans SemiBold"/>
                <a:sym typeface="DM Sans SemiBold"/>
              </a:rPr>
              <a:t>Instalator autorizat</a:t>
            </a:r>
            <a:endParaRPr b="0" i="0" sz="17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20"/>
          <p:cNvSpPr/>
          <p:nvPr/>
        </p:nvSpPr>
        <p:spPr>
          <a:xfrm>
            <a:off x="9193677" y="4876899"/>
            <a:ext cx="2163411" cy="8402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1400"/>
              <a:buFont typeface="Inter Medium"/>
              <a:buNone/>
            </a:pPr>
            <a:r>
              <a:rPr b="0" i="0" lang="en-US" sz="1400" u="none" cap="none" strike="noStrike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rPr>
              <a:t>Condiție esențială pentru succesul oricărei instalații fotovoltaice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A breathtaking, high-quality professional photograph of modern solar panels in a lush green field under a bright sun and clean sky, symbolizing sustainable green energy and environmental harmony." id="300" name="Google Shape;300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5143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21"/>
          <p:cNvSpPr/>
          <p:nvPr/>
        </p:nvSpPr>
        <p:spPr>
          <a:xfrm>
            <a:off x="5715000" y="571500"/>
            <a:ext cx="1333500" cy="285900"/>
          </a:xfrm>
          <a:prstGeom prst="roundRect">
            <a:avLst>
              <a:gd fmla="val 6666" name="adj"/>
            </a:avLst>
          </a:prstGeom>
          <a:solidFill>
            <a:srgbClr val="D4F7EC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21"/>
          <p:cNvSpPr txBox="1"/>
          <p:nvPr/>
        </p:nvSpPr>
        <p:spPr>
          <a:xfrm>
            <a:off x="5715000" y="571500"/>
            <a:ext cx="1333500" cy="2859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000">
                <a:solidFill>
                  <a:srgbClr val="1C9770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CAPITOLUL 5</a:t>
            </a:r>
            <a:endParaRPr b="0" sz="1000">
              <a:solidFill>
                <a:srgbClr val="1C9770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303" name="Google Shape;303;p21"/>
          <p:cNvSpPr txBox="1"/>
          <p:nvPr/>
        </p:nvSpPr>
        <p:spPr>
          <a:xfrm>
            <a:off x="5715000" y="952500"/>
            <a:ext cx="5905500" cy="523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030303"/>
                </a:solidFill>
                <a:latin typeface="DM Sans"/>
                <a:ea typeface="DM Sans"/>
                <a:cs typeface="DM Sans"/>
                <a:sym typeface="DM Sans"/>
              </a:rPr>
              <a:t>Impactul asupra mediului</a:t>
            </a:r>
            <a:endParaRPr b="1" sz="3000">
              <a:solidFill>
                <a:srgbClr val="030303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grpSp>
        <p:nvGrpSpPr>
          <p:cNvPr id="304" name="Google Shape;304;p21"/>
          <p:cNvGrpSpPr/>
          <p:nvPr/>
        </p:nvGrpSpPr>
        <p:grpSpPr>
          <a:xfrm>
            <a:off x="5715000" y="1762125"/>
            <a:ext cx="5715000" cy="952500"/>
            <a:chOff x="5715000" y="1762125"/>
            <a:chExt cx="5715000" cy="952500"/>
          </a:xfrm>
        </p:grpSpPr>
        <p:sp>
          <p:nvSpPr>
            <p:cNvPr id="305" name="Google Shape;305;p21"/>
            <p:cNvSpPr/>
            <p:nvPr/>
          </p:nvSpPr>
          <p:spPr>
            <a:xfrm>
              <a:off x="5715000" y="1790700"/>
              <a:ext cx="419100" cy="419100"/>
            </a:xfrm>
            <a:prstGeom prst="ellipse">
              <a:avLst/>
            </a:prstGeom>
            <a:solidFill>
              <a:srgbClr val="D4F7EC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21"/>
            <p:cNvSpPr txBox="1"/>
            <p:nvPr/>
          </p:nvSpPr>
          <p:spPr>
            <a:xfrm>
              <a:off x="5781675" y="1879283"/>
              <a:ext cx="285900" cy="28590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US" sz="1500">
                  <a:solidFill>
                    <a:srgbClr val="1C9770"/>
                  </a:solidFill>
                  <a:latin typeface="Material Icons"/>
                  <a:ea typeface="Material Icons"/>
                  <a:cs typeface="Material Icons"/>
                  <a:sym typeface="Material Icons"/>
                </a:rPr>
                <a:t>air</a:t>
              </a:r>
              <a:endParaRPr b="0" sz="1500">
                <a:solidFill>
                  <a:srgbClr val="1C9770"/>
                </a:solidFill>
                <a:latin typeface="Material Icons"/>
                <a:ea typeface="Material Icons"/>
                <a:cs typeface="Material Icons"/>
                <a:sym typeface="Material Icons"/>
              </a:endParaRPr>
            </a:p>
          </p:txBody>
        </p:sp>
        <p:sp>
          <p:nvSpPr>
            <p:cNvPr id="307" name="Google Shape;307;p21"/>
            <p:cNvSpPr txBox="1"/>
            <p:nvPr/>
          </p:nvSpPr>
          <p:spPr>
            <a:xfrm>
              <a:off x="6286500" y="1762125"/>
              <a:ext cx="5143500" cy="95250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500">
                  <a:solidFill>
                    <a:srgbClr val="030303"/>
                  </a:solidFill>
                  <a:latin typeface="DM Sans"/>
                  <a:ea typeface="DM Sans"/>
                  <a:cs typeface="DM Sans"/>
                  <a:sym typeface="DM Sans"/>
                </a:rPr>
                <a:t>Protecția aerului</a:t>
              </a:r>
              <a:endParaRPr b="1" sz="1500">
                <a:solidFill>
                  <a:srgbClr val="030303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indent="0" lvl="0" marL="0" rtl="0" algn="l">
                <a:spcBef>
                  <a:spcPts val="300"/>
                </a:spcBef>
                <a:spcAft>
                  <a:spcPts val="0"/>
                </a:spcAft>
                <a:buNone/>
              </a:pPr>
              <a:r>
                <a:rPr b="0" lang="en-US" sz="1150">
                  <a:solidFill>
                    <a:srgbClr val="464646"/>
                  </a:solidFill>
                  <a:latin typeface="Inter Medium"/>
                  <a:ea typeface="Inter Medium"/>
                  <a:cs typeface="Inter Medium"/>
                  <a:sym typeface="Inter Medium"/>
                </a:rPr>
                <a:t>Zero emisii poluante în exploatare normală. Sistemul evită eliberarea a </a:t>
              </a:r>
              <a:r>
                <a:rPr b="1" lang="en-US" sz="1150">
                  <a:solidFill>
                    <a:srgbClr val="1C9770"/>
                  </a:solidFill>
                  <a:latin typeface="Inter"/>
                  <a:ea typeface="Inter"/>
                  <a:cs typeface="Inter"/>
                  <a:sym typeface="Inter"/>
                </a:rPr>
                <a:t>0,3 - 0,5 kg CO2</a:t>
              </a:r>
              <a:r>
                <a:rPr b="0" lang="en-US" sz="1150">
                  <a:solidFill>
                    <a:srgbClr val="464646"/>
                  </a:solidFill>
                  <a:latin typeface="Inter Medium"/>
                  <a:ea typeface="Inter Medium"/>
                  <a:cs typeface="Inter Medium"/>
                  <a:sym typeface="Inter Medium"/>
                </a:rPr>
                <a:t> pentru fiecare kWh produs.</a:t>
              </a:r>
              <a:endParaRPr b="0" sz="1150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endParaRPr>
            </a:p>
          </p:txBody>
        </p:sp>
      </p:grpSp>
      <p:grpSp>
        <p:nvGrpSpPr>
          <p:cNvPr id="308" name="Google Shape;308;p21"/>
          <p:cNvGrpSpPr/>
          <p:nvPr/>
        </p:nvGrpSpPr>
        <p:grpSpPr>
          <a:xfrm>
            <a:off x="5715000" y="2905125"/>
            <a:ext cx="5715000" cy="952500"/>
            <a:chOff x="5715000" y="2905125"/>
            <a:chExt cx="5715000" cy="952500"/>
          </a:xfrm>
        </p:grpSpPr>
        <p:sp>
          <p:nvSpPr>
            <p:cNvPr id="309" name="Google Shape;309;p21"/>
            <p:cNvSpPr/>
            <p:nvPr/>
          </p:nvSpPr>
          <p:spPr>
            <a:xfrm>
              <a:off x="5715000" y="2933700"/>
              <a:ext cx="419100" cy="419100"/>
            </a:xfrm>
            <a:prstGeom prst="ellipse">
              <a:avLst/>
            </a:prstGeom>
            <a:solidFill>
              <a:srgbClr val="D4F7EC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21"/>
            <p:cNvSpPr txBox="1"/>
            <p:nvPr/>
          </p:nvSpPr>
          <p:spPr>
            <a:xfrm>
              <a:off x="5781675" y="3022283"/>
              <a:ext cx="285900" cy="28590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US" sz="1500">
                  <a:solidFill>
                    <a:srgbClr val="1C9770"/>
                  </a:solidFill>
                  <a:latin typeface="Material Icons"/>
                  <a:ea typeface="Material Icons"/>
                  <a:cs typeface="Material Icons"/>
                  <a:sym typeface="Material Icons"/>
                </a:rPr>
                <a:t>water</a:t>
              </a:r>
              <a:endParaRPr b="0" sz="1500">
                <a:solidFill>
                  <a:srgbClr val="1C9770"/>
                </a:solidFill>
                <a:latin typeface="Material Icons"/>
                <a:ea typeface="Material Icons"/>
                <a:cs typeface="Material Icons"/>
                <a:sym typeface="Material Icons"/>
              </a:endParaRPr>
            </a:p>
          </p:txBody>
        </p:sp>
        <p:sp>
          <p:nvSpPr>
            <p:cNvPr id="311" name="Google Shape;311;p21"/>
            <p:cNvSpPr txBox="1"/>
            <p:nvPr/>
          </p:nvSpPr>
          <p:spPr>
            <a:xfrm>
              <a:off x="6286500" y="2905125"/>
              <a:ext cx="5143500" cy="95250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500">
                  <a:solidFill>
                    <a:srgbClr val="030303"/>
                  </a:solidFill>
                  <a:latin typeface="DM Sans"/>
                  <a:ea typeface="DM Sans"/>
                  <a:cs typeface="DM Sans"/>
                  <a:sym typeface="DM Sans"/>
                </a:rPr>
                <a:t>Protecția solului și a apelor freatice</a:t>
              </a:r>
              <a:endParaRPr b="1" sz="1500">
                <a:solidFill>
                  <a:srgbClr val="030303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indent="0" lvl="0" marL="0" rtl="0" algn="l">
                <a:spcBef>
                  <a:spcPts val="300"/>
                </a:spcBef>
                <a:spcAft>
                  <a:spcPts val="0"/>
                </a:spcAft>
                <a:buNone/>
              </a:pPr>
              <a:r>
                <a:rPr b="0" lang="en-US" sz="1150">
                  <a:solidFill>
                    <a:srgbClr val="464646"/>
                  </a:solidFill>
                  <a:latin typeface="Inter Medium"/>
                  <a:ea typeface="Inter Medium"/>
                  <a:cs typeface="Inter Medium"/>
                  <a:sym typeface="Inter Medium"/>
                </a:rPr>
                <a:t>Fără impact negativ; instalația nu deversează substanțe chimice. Riscul scurgerilor de ulei este limitat prin </a:t>
              </a:r>
              <a:r>
                <a:rPr b="1" lang="en-US" sz="1150">
                  <a:solidFill>
                    <a:srgbClr val="1C9770"/>
                  </a:solidFill>
                  <a:latin typeface="Inter"/>
                  <a:ea typeface="Inter"/>
                  <a:cs typeface="Inter"/>
                  <a:sym typeface="Inter"/>
                </a:rPr>
                <a:t>bariere tehnologice etanșe</a:t>
              </a:r>
              <a:r>
                <a:rPr b="0" lang="en-US" sz="1150">
                  <a:solidFill>
                    <a:srgbClr val="464646"/>
                  </a:solidFill>
                  <a:latin typeface="Inter Medium"/>
                  <a:ea typeface="Inter Medium"/>
                  <a:cs typeface="Inter Medium"/>
                  <a:sym typeface="Inter Medium"/>
                </a:rPr>
                <a:t>.</a:t>
              </a:r>
              <a:endParaRPr b="0" sz="1150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endParaRPr>
            </a:p>
          </p:txBody>
        </p:sp>
      </p:grpSp>
      <p:grpSp>
        <p:nvGrpSpPr>
          <p:cNvPr id="312" name="Google Shape;312;p21"/>
          <p:cNvGrpSpPr/>
          <p:nvPr/>
        </p:nvGrpSpPr>
        <p:grpSpPr>
          <a:xfrm>
            <a:off x="5715000" y="4048125"/>
            <a:ext cx="5715000" cy="952500"/>
            <a:chOff x="5715000" y="4048125"/>
            <a:chExt cx="5715000" cy="952500"/>
          </a:xfrm>
        </p:grpSpPr>
        <p:sp>
          <p:nvSpPr>
            <p:cNvPr id="313" name="Google Shape;313;p21"/>
            <p:cNvSpPr/>
            <p:nvPr/>
          </p:nvSpPr>
          <p:spPr>
            <a:xfrm>
              <a:off x="5715000" y="4076700"/>
              <a:ext cx="419100" cy="419100"/>
            </a:xfrm>
            <a:prstGeom prst="ellipse">
              <a:avLst/>
            </a:prstGeom>
            <a:solidFill>
              <a:srgbClr val="D4F7EC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21"/>
            <p:cNvSpPr txBox="1"/>
            <p:nvPr/>
          </p:nvSpPr>
          <p:spPr>
            <a:xfrm>
              <a:off x="5781675" y="4165283"/>
              <a:ext cx="285900" cy="28590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US" sz="1500">
                  <a:solidFill>
                    <a:srgbClr val="1C9770"/>
                  </a:solidFill>
                  <a:latin typeface="Material Icons"/>
                  <a:ea typeface="Material Icons"/>
                  <a:cs typeface="Material Icons"/>
                  <a:sym typeface="Material Icons"/>
                </a:rPr>
                <a:t>volume_mute</a:t>
              </a:r>
              <a:endParaRPr b="0" sz="1500">
                <a:solidFill>
                  <a:srgbClr val="1C9770"/>
                </a:solidFill>
                <a:latin typeface="Material Icons"/>
                <a:ea typeface="Material Icons"/>
                <a:cs typeface="Material Icons"/>
                <a:sym typeface="Material Icons"/>
              </a:endParaRPr>
            </a:p>
          </p:txBody>
        </p:sp>
        <p:sp>
          <p:nvSpPr>
            <p:cNvPr id="315" name="Google Shape;315;p21"/>
            <p:cNvSpPr txBox="1"/>
            <p:nvPr/>
          </p:nvSpPr>
          <p:spPr>
            <a:xfrm>
              <a:off x="6286500" y="4048125"/>
              <a:ext cx="5143500" cy="95250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500">
                  <a:solidFill>
                    <a:srgbClr val="030303"/>
                  </a:solidFill>
                  <a:latin typeface="DM Sans"/>
                  <a:ea typeface="DM Sans"/>
                  <a:cs typeface="DM Sans"/>
                  <a:sym typeface="DM Sans"/>
                </a:rPr>
                <a:t>Poluare fonică redusă</a:t>
              </a:r>
              <a:endParaRPr b="1" sz="1500">
                <a:solidFill>
                  <a:srgbClr val="030303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indent="0" lvl="0" marL="0" rtl="0" algn="l">
                <a:spcBef>
                  <a:spcPts val="300"/>
                </a:spcBef>
                <a:spcAft>
                  <a:spcPts val="0"/>
                </a:spcAft>
                <a:buNone/>
              </a:pPr>
              <a:r>
                <a:rPr b="1" lang="en-US" sz="1150">
                  <a:solidFill>
                    <a:srgbClr val="1C9770"/>
                  </a:solidFill>
                  <a:latin typeface="Inter"/>
                  <a:ea typeface="Inter"/>
                  <a:cs typeface="Inter"/>
                  <a:sym typeface="Inter"/>
                </a:rPr>
                <a:t>Funcționare silențioasă</a:t>
              </a:r>
              <a:r>
                <a:rPr b="0" lang="en-US" sz="1150">
                  <a:solidFill>
                    <a:srgbClr val="464646"/>
                  </a:solidFill>
                  <a:latin typeface="Inter Medium"/>
                  <a:ea typeface="Inter Medium"/>
                  <a:cs typeface="Inter Medium"/>
                  <a:sym typeface="Inter Medium"/>
                </a:rPr>
                <a:t> ce respectă standardele în vigoare. Zgomot minim generat doar la nivelul echipamentelor (invertor și transformatoare).</a:t>
              </a:r>
              <a:endParaRPr b="0" sz="1150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endParaRPr>
            </a:p>
          </p:txBody>
        </p:sp>
      </p:grpSp>
      <p:grpSp>
        <p:nvGrpSpPr>
          <p:cNvPr id="316" name="Google Shape;316;p21"/>
          <p:cNvGrpSpPr/>
          <p:nvPr/>
        </p:nvGrpSpPr>
        <p:grpSpPr>
          <a:xfrm>
            <a:off x="5715000" y="5191125"/>
            <a:ext cx="5715000" cy="952500"/>
            <a:chOff x="5715000" y="5191125"/>
            <a:chExt cx="5715000" cy="952500"/>
          </a:xfrm>
        </p:grpSpPr>
        <p:sp>
          <p:nvSpPr>
            <p:cNvPr id="317" name="Google Shape;317;p21"/>
            <p:cNvSpPr/>
            <p:nvPr/>
          </p:nvSpPr>
          <p:spPr>
            <a:xfrm>
              <a:off x="5715000" y="5219700"/>
              <a:ext cx="419100" cy="419100"/>
            </a:xfrm>
            <a:prstGeom prst="ellipse">
              <a:avLst/>
            </a:prstGeom>
            <a:solidFill>
              <a:srgbClr val="D4F7EC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21"/>
            <p:cNvSpPr txBox="1"/>
            <p:nvPr/>
          </p:nvSpPr>
          <p:spPr>
            <a:xfrm>
              <a:off x="5781675" y="5308283"/>
              <a:ext cx="285900" cy="28590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US" sz="1500">
                  <a:solidFill>
                    <a:srgbClr val="1C9770"/>
                  </a:solidFill>
                  <a:latin typeface="Material Icons"/>
                  <a:ea typeface="Material Icons"/>
                  <a:cs typeface="Material Icons"/>
                  <a:sym typeface="Material Icons"/>
                </a:rPr>
                <a:t>recycling</a:t>
              </a:r>
              <a:endParaRPr b="0" sz="1500">
                <a:solidFill>
                  <a:srgbClr val="1C9770"/>
                </a:solidFill>
                <a:latin typeface="Material Icons"/>
                <a:ea typeface="Material Icons"/>
                <a:cs typeface="Material Icons"/>
                <a:sym typeface="Material Icons"/>
              </a:endParaRPr>
            </a:p>
          </p:txBody>
        </p:sp>
        <p:sp>
          <p:nvSpPr>
            <p:cNvPr id="319" name="Google Shape;319;p21"/>
            <p:cNvSpPr txBox="1"/>
            <p:nvPr/>
          </p:nvSpPr>
          <p:spPr>
            <a:xfrm>
              <a:off x="6286500" y="5191125"/>
              <a:ext cx="5143500" cy="95250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500">
                  <a:solidFill>
                    <a:srgbClr val="030303"/>
                  </a:solidFill>
                  <a:latin typeface="DM Sans"/>
                  <a:ea typeface="DM Sans"/>
                  <a:cs typeface="DM Sans"/>
                  <a:sym typeface="DM Sans"/>
                </a:rPr>
                <a:t>Managementul deșeurilor</a:t>
              </a:r>
              <a:endParaRPr b="1" sz="1500">
                <a:solidFill>
                  <a:srgbClr val="030303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indent="0" lvl="0" marL="0" rtl="0" algn="l">
                <a:spcBef>
                  <a:spcPts val="300"/>
                </a:spcBef>
                <a:spcAft>
                  <a:spcPts val="0"/>
                </a:spcAft>
                <a:buNone/>
              </a:pPr>
              <a:r>
                <a:rPr b="0" lang="en-US" sz="1150">
                  <a:solidFill>
                    <a:srgbClr val="464646"/>
                  </a:solidFill>
                  <a:latin typeface="Inter Medium"/>
                  <a:ea typeface="Inter Medium"/>
                  <a:cs typeface="Inter Medium"/>
                  <a:sym typeface="Inter Medium"/>
                </a:rPr>
                <a:t>La finalul duratei de viață de </a:t>
              </a:r>
              <a:r>
                <a:rPr b="1" lang="en-US" sz="1150">
                  <a:solidFill>
                    <a:srgbClr val="1C9770"/>
                  </a:solidFill>
                  <a:latin typeface="Inter"/>
                  <a:ea typeface="Inter"/>
                  <a:cs typeface="Inter"/>
                  <a:sym typeface="Inter"/>
                </a:rPr>
                <a:t>25-30 de ani</a:t>
              </a:r>
              <a:r>
                <a:rPr b="0" lang="en-US" sz="1150">
                  <a:solidFill>
                    <a:srgbClr val="464646"/>
                  </a:solidFill>
                  <a:latin typeface="Inter Medium"/>
                  <a:ea typeface="Inter Medium"/>
                  <a:cs typeface="Inter Medium"/>
                  <a:sym typeface="Inter Medium"/>
                </a:rPr>
                <a:t>, este planificată dezasamblarea și reciclarea panourilor fotovoltaice conform </a:t>
              </a:r>
              <a:r>
                <a:rPr b="1" lang="en-US" sz="1150">
                  <a:solidFill>
                    <a:srgbClr val="1C9770"/>
                  </a:solidFill>
                  <a:latin typeface="Inter"/>
                  <a:ea typeface="Inter"/>
                  <a:cs typeface="Inter"/>
                  <a:sym typeface="Inter"/>
                </a:rPr>
                <a:t>OUG 195/2005</a:t>
              </a:r>
              <a:r>
                <a:rPr b="0" lang="en-US" sz="1150">
                  <a:solidFill>
                    <a:srgbClr val="464646"/>
                  </a:solidFill>
                  <a:latin typeface="Inter Medium"/>
                  <a:ea typeface="Inter Medium"/>
                  <a:cs typeface="Inter Medium"/>
                  <a:sym typeface="Inter Medium"/>
                </a:rPr>
                <a:t>.</a:t>
              </a:r>
              <a:endParaRPr b="0" sz="1150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325" name="Google Shape;325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4571886" cy="6857998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22"/>
          <p:cNvSpPr/>
          <p:nvPr/>
        </p:nvSpPr>
        <p:spPr>
          <a:xfrm>
            <a:off x="5233360" y="612080"/>
            <a:ext cx="5098800" cy="5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30303"/>
              </a:buClr>
              <a:buSzPts val="3500"/>
              <a:buFont typeface="DM Sans SemiBold"/>
              <a:buNone/>
            </a:pPr>
            <a:r>
              <a:rPr b="0" i="0" lang="en-US" sz="3500" u="none" cap="none" strike="noStrike">
                <a:solidFill>
                  <a:srgbClr val="030303"/>
                </a:solidFill>
                <a:latin typeface="DM Sans SemiBold"/>
                <a:ea typeface="DM Sans SemiBold"/>
                <a:cs typeface="DM Sans SemiBold"/>
                <a:sym typeface="DM Sans SemiBold"/>
              </a:rPr>
              <a:t>Concluzii</a:t>
            </a:r>
            <a:endParaRPr b="0" i="0" sz="3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27" name="Google Shape;327;p22"/>
          <p:cNvGrpSpPr/>
          <p:nvPr/>
        </p:nvGrpSpPr>
        <p:grpSpPr>
          <a:xfrm>
            <a:off x="5657850" y="1362150"/>
            <a:ext cx="5905500" cy="4590975"/>
            <a:chOff x="5657850" y="1362150"/>
            <a:chExt cx="5905500" cy="4590975"/>
          </a:xfrm>
        </p:grpSpPr>
        <p:sp>
          <p:nvSpPr>
            <p:cNvPr id="328" name="Google Shape;328;p22"/>
            <p:cNvSpPr/>
            <p:nvPr/>
          </p:nvSpPr>
          <p:spPr>
            <a:xfrm>
              <a:off x="6322125" y="1362150"/>
              <a:ext cx="419100" cy="419100"/>
            </a:xfrm>
            <a:prstGeom prst="ellipse">
              <a:avLst/>
            </a:prstGeom>
            <a:solidFill>
              <a:srgbClr val="D4F7EC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22"/>
            <p:cNvSpPr txBox="1"/>
            <p:nvPr/>
          </p:nvSpPr>
          <p:spPr>
            <a:xfrm>
              <a:off x="6388800" y="1458035"/>
              <a:ext cx="285900" cy="28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1C9770"/>
                  </a:solidFill>
                  <a:latin typeface="Material Icons"/>
                  <a:ea typeface="Material Icons"/>
                  <a:cs typeface="Material Icons"/>
                  <a:sym typeface="Material Icons"/>
                </a:rPr>
                <a:t>engineering</a:t>
              </a:r>
              <a:endParaRPr sz="2000">
                <a:solidFill>
                  <a:srgbClr val="1C9770"/>
                </a:solidFill>
                <a:latin typeface="Material Icons"/>
                <a:ea typeface="Material Icons"/>
                <a:cs typeface="Material Icons"/>
                <a:sym typeface="Material Icons"/>
              </a:endParaRPr>
            </a:p>
          </p:txBody>
        </p:sp>
        <p:sp>
          <p:nvSpPr>
            <p:cNvPr id="330" name="Google Shape;330;p22"/>
            <p:cNvSpPr txBox="1"/>
            <p:nvPr/>
          </p:nvSpPr>
          <p:spPr>
            <a:xfrm>
              <a:off x="5657850" y="1428750"/>
              <a:ext cx="5905500" cy="28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US" sz="1600">
                  <a:solidFill>
                    <a:srgbClr val="030303"/>
                  </a:solidFill>
                  <a:latin typeface="DM Sans SemiBold"/>
                  <a:ea typeface="DM Sans SemiBold"/>
                  <a:cs typeface="DM Sans SemiBold"/>
                  <a:sym typeface="DM Sans SemiBold"/>
                </a:rPr>
                <a:t>Proiectarea — fundamentul eficienței</a:t>
              </a:r>
              <a:endParaRPr b="0" sz="1600">
                <a:solidFill>
                  <a:srgbClr val="030303"/>
                </a:solidFill>
                <a:latin typeface="DM Sans SemiBold"/>
                <a:ea typeface="DM Sans SemiBold"/>
                <a:cs typeface="DM Sans SemiBold"/>
                <a:sym typeface="DM Sans SemiBold"/>
              </a:endParaRPr>
            </a:p>
          </p:txBody>
        </p:sp>
        <p:sp>
          <p:nvSpPr>
            <p:cNvPr id="331" name="Google Shape;331;p22"/>
            <p:cNvSpPr txBox="1"/>
            <p:nvPr/>
          </p:nvSpPr>
          <p:spPr>
            <a:xfrm>
              <a:off x="5657850" y="1762125"/>
              <a:ext cx="5905500" cy="104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US" sz="1250">
                  <a:solidFill>
                    <a:srgbClr val="464646"/>
                  </a:solidFill>
                  <a:latin typeface="Inter Medium"/>
                  <a:ea typeface="Inter Medium"/>
                  <a:cs typeface="Inter Medium"/>
                  <a:sym typeface="Inter Medium"/>
                </a:rPr>
                <a:t>Alegerea soluțiilor tehnice optime, dimensionarea corectă și integrarea în rețea sunt esențiale pentru performanță, fiabilitate și durabilitate. Instrumentele de simulare reduc riscurile și maximizează randamentul pe întreaga durată de exploatare.</a:t>
              </a:r>
              <a:endParaRPr b="0" sz="1250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endParaRPr>
            </a:p>
          </p:txBody>
        </p:sp>
        <p:sp>
          <p:nvSpPr>
            <p:cNvPr id="332" name="Google Shape;332;p22"/>
            <p:cNvSpPr/>
            <p:nvPr/>
          </p:nvSpPr>
          <p:spPr>
            <a:xfrm>
              <a:off x="6255450" y="2981400"/>
              <a:ext cx="419100" cy="419100"/>
            </a:xfrm>
            <a:prstGeom prst="ellipse">
              <a:avLst/>
            </a:prstGeom>
            <a:solidFill>
              <a:srgbClr val="D4F7EC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22"/>
            <p:cNvSpPr txBox="1"/>
            <p:nvPr/>
          </p:nvSpPr>
          <p:spPr>
            <a:xfrm>
              <a:off x="6322125" y="3077285"/>
              <a:ext cx="285900" cy="28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1C9770"/>
                  </a:solidFill>
                  <a:latin typeface="Material Icons"/>
                  <a:ea typeface="Material Icons"/>
                  <a:cs typeface="Material Icons"/>
                  <a:sym typeface="Material Icons"/>
                </a:rPr>
                <a:t>trending_up</a:t>
              </a:r>
              <a:endParaRPr sz="2000">
                <a:solidFill>
                  <a:srgbClr val="1C9770"/>
                </a:solidFill>
                <a:latin typeface="Material Icons"/>
                <a:ea typeface="Material Icons"/>
                <a:cs typeface="Material Icons"/>
                <a:sym typeface="Material Icons"/>
              </a:endParaRPr>
            </a:p>
          </p:txBody>
        </p:sp>
        <p:sp>
          <p:nvSpPr>
            <p:cNvPr id="334" name="Google Shape;334;p22"/>
            <p:cNvSpPr txBox="1"/>
            <p:nvPr/>
          </p:nvSpPr>
          <p:spPr>
            <a:xfrm>
              <a:off x="5657850" y="3048000"/>
              <a:ext cx="5905500" cy="28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US" sz="1600">
                  <a:solidFill>
                    <a:srgbClr val="030303"/>
                  </a:solidFill>
                  <a:latin typeface="DM Sans SemiBold"/>
                  <a:ea typeface="DM Sans SemiBold"/>
                  <a:cs typeface="DM Sans SemiBold"/>
                  <a:sym typeface="DM Sans SemiBold"/>
                </a:rPr>
                <a:t>Optimizarea — maximizarea investiției</a:t>
              </a:r>
              <a:endParaRPr b="0" sz="1600">
                <a:solidFill>
                  <a:srgbClr val="030303"/>
                </a:solidFill>
                <a:latin typeface="DM Sans SemiBold"/>
                <a:ea typeface="DM Sans SemiBold"/>
                <a:cs typeface="DM Sans SemiBold"/>
                <a:sym typeface="DM Sans SemiBold"/>
              </a:endParaRPr>
            </a:p>
          </p:txBody>
        </p:sp>
        <p:sp>
          <p:nvSpPr>
            <p:cNvPr id="335" name="Google Shape;335;p22"/>
            <p:cNvSpPr txBox="1"/>
            <p:nvPr/>
          </p:nvSpPr>
          <p:spPr>
            <a:xfrm>
              <a:off x="5657850" y="3381375"/>
              <a:ext cx="5905500" cy="95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US" sz="1250">
                  <a:solidFill>
                    <a:srgbClr val="464646"/>
                  </a:solidFill>
                  <a:latin typeface="Inter Medium"/>
                  <a:ea typeface="Inter Medium"/>
                  <a:cs typeface="Inter Medium"/>
                  <a:sym typeface="Inter Medium"/>
                </a:rPr>
                <a:t>Un sistem corect configurat maximizează energia produsă, scurtează timpul de recuperare a investiției și funcționează mai stabil și mai sigur, cu o durată de viață extinsă.</a:t>
              </a:r>
              <a:endParaRPr b="0" sz="1250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endParaRPr>
            </a:p>
          </p:txBody>
        </p:sp>
        <p:sp>
          <p:nvSpPr>
            <p:cNvPr id="336" name="Google Shape;336;p22"/>
            <p:cNvSpPr/>
            <p:nvPr/>
          </p:nvSpPr>
          <p:spPr>
            <a:xfrm>
              <a:off x="5756600" y="4600650"/>
              <a:ext cx="419100" cy="419100"/>
            </a:xfrm>
            <a:prstGeom prst="ellipse">
              <a:avLst/>
            </a:prstGeom>
            <a:solidFill>
              <a:srgbClr val="D4F7EC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22"/>
            <p:cNvSpPr txBox="1"/>
            <p:nvPr/>
          </p:nvSpPr>
          <p:spPr>
            <a:xfrm>
              <a:off x="5823275" y="4696535"/>
              <a:ext cx="285900" cy="28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1C9770"/>
                  </a:solidFill>
                  <a:latin typeface="Material Icons"/>
                  <a:ea typeface="Material Icons"/>
                  <a:cs typeface="Material Icons"/>
                  <a:sym typeface="Material Icons"/>
                </a:rPr>
                <a:t>eco</a:t>
              </a:r>
              <a:endParaRPr sz="2000">
                <a:solidFill>
                  <a:srgbClr val="1C9770"/>
                </a:solidFill>
                <a:latin typeface="Material Icons"/>
                <a:ea typeface="Material Icons"/>
                <a:cs typeface="Material Icons"/>
                <a:sym typeface="Material Icons"/>
              </a:endParaRPr>
            </a:p>
          </p:txBody>
        </p:sp>
        <p:sp>
          <p:nvSpPr>
            <p:cNvPr id="338" name="Google Shape;338;p22"/>
            <p:cNvSpPr txBox="1"/>
            <p:nvPr/>
          </p:nvSpPr>
          <p:spPr>
            <a:xfrm>
              <a:off x="5657850" y="4667250"/>
              <a:ext cx="5905500" cy="28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US" sz="1600">
                  <a:solidFill>
                    <a:srgbClr val="030303"/>
                  </a:solidFill>
                  <a:latin typeface="DM Sans SemiBold"/>
                  <a:ea typeface="DM Sans SemiBold"/>
                  <a:cs typeface="DM Sans SemiBold"/>
                  <a:sym typeface="DM Sans SemiBold"/>
                </a:rPr>
                <a:t>Sisteme on-grid — energie verde pe termen lung</a:t>
              </a:r>
              <a:endParaRPr b="0" sz="1600">
                <a:solidFill>
                  <a:srgbClr val="030303"/>
                </a:solidFill>
                <a:latin typeface="DM Sans SemiBold"/>
                <a:ea typeface="DM Sans SemiBold"/>
                <a:cs typeface="DM Sans SemiBold"/>
                <a:sym typeface="DM Sans SemiBold"/>
              </a:endParaRPr>
            </a:p>
          </p:txBody>
        </p:sp>
        <p:sp>
          <p:nvSpPr>
            <p:cNvPr id="339" name="Google Shape;339;p22"/>
            <p:cNvSpPr txBox="1"/>
            <p:nvPr/>
          </p:nvSpPr>
          <p:spPr>
            <a:xfrm>
              <a:off x="5657850" y="5000625"/>
              <a:ext cx="5905500" cy="95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US" sz="1250">
                  <a:solidFill>
                    <a:srgbClr val="464646"/>
                  </a:solidFill>
                  <a:latin typeface="Inter Medium"/>
                  <a:ea typeface="Inter Medium"/>
                  <a:cs typeface="Inter Medium"/>
                  <a:sym typeface="Inter Medium"/>
                </a:rPr>
                <a:t>Costurile de întreținere sunt reduse, iar durata de viață depășește </a:t>
              </a:r>
              <a:r>
                <a:rPr b="1" lang="en-US" sz="1250">
                  <a:solidFill>
                    <a:srgbClr val="1C9770"/>
                  </a:solidFill>
                  <a:latin typeface="Inter"/>
                  <a:ea typeface="Inter"/>
                  <a:cs typeface="Inter"/>
                  <a:sym typeface="Inter"/>
                </a:rPr>
                <a:t>25–30 de ani</a:t>
              </a:r>
              <a:r>
                <a:rPr b="0" lang="en-US" sz="1250">
                  <a:solidFill>
                    <a:srgbClr val="464646"/>
                  </a:solidFill>
                  <a:latin typeface="Inter Medium"/>
                  <a:ea typeface="Inter Medium"/>
                  <a:cs typeface="Inter Medium"/>
                  <a:sym typeface="Inter Medium"/>
                </a:rPr>
                <a:t> la randament de 100%, urmând să funcționeze ulterior la un randament de până la 80%.</a:t>
              </a:r>
              <a:endParaRPr b="0" sz="1250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/>
          <p:nvPr/>
        </p:nvSpPr>
        <p:spPr>
          <a:xfrm>
            <a:off x="661475" y="1405037"/>
            <a:ext cx="5334958" cy="5906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30303"/>
              </a:buClr>
              <a:buSzPts val="3700"/>
              <a:buFont typeface="DM Sans SemiBold"/>
              <a:buNone/>
            </a:pPr>
            <a:r>
              <a:rPr b="0" i="0" lang="en-US" sz="3700" u="none" cap="none" strike="noStrike">
                <a:solidFill>
                  <a:srgbClr val="030303"/>
                </a:solidFill>
                <a:latin typeface="DM Sans SemiBold"/>
                <a:ea typeface="DM Sans SemiBold"/>
                <a:cs typeface="DM Sans SemiBold"/>
                <a:sym typeface="DM Sans SemiBold"/>
              </a:rPr>
              <a:t>Structura lucrării</a:t>
            </a:r>
            <a:endParaRPr b="0" i="0" sz="3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6"/>
          <p:cNvSpPr/>
          <p:nvPr/>
        </p:nvSpPr>
        <p:spPr>
          <a:xfrm>
            <a:off x="661475" y="2373709"/>
            <a:ext cx="378014" cy="236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1450"/>
              <a:buFont typeface="DM Sans Light"/>
              <a:buNone/>
            </a:pPr>
            <a:r>
              <a:rPr b="0" i="0" lang="en-US" sz="1450" u="none" cap="none" strike="noStrike">
                <a:solidFill>
                  <a:srgbClr val="464646"/>
                </a:solidFill>
                <a:latin typeface="DM Sans Light"/>
                <a:ea typeface="DM Sans Light"/>
                <a:cs typeface="DM Sans Light"/>
                <a:sym typeface="DM Sans Light"/>
              </a:rPr>
              <a:t>01</a:t>
            </a:r>
            <a:endParaRPr b="0" i="0" sz="14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6"/>
          <p:cNvSpPr/>
          <p:nvPr/>
        </p:nvSpPr>
        <p:spPr>
          <a:xfrm>
            <a:off x="661475" y="2669580"/>
            <a:ext cx="3496877" cy="25400"/>
          </a:xfrm>
          <a:prstGeom prst="rect">
            <a:avLst/>
          </a:prstGeom>
          <a:solidFill>
            <a:srgbClr val="1C977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6"/>
          <p:cNvSpPr/>
          <p:nvPr/>
        </p:nvSpPr>
        <p:spPr>
          <a:xfrm>
            <a:off x="661475" y="2814836"/>
            <a:ext cx="2362637" cy="2952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1850"/>
              <a:buFont typeface="DM Sans SemiBold"/>
              <a:buNone/>
            </a:pPr>
            <a:r>
              <a:rPr b="0" i="0" lang="en-US" sz="1850" u="none" cap="none" strike="noStrike">
                <a:solidFill>
                  <a:srgbClr val="464646"/>
                </a:solidFill>
                <a:latin typeface="DM Sans SemiBold"/>
                <a:ea typeface="DM Sans SemiBold"/>
                <a:cs typeface="DM Sans SemiBold"/>
                <a:sym typeface="DM Sans SemiBold"/>
              </a:rPr>
              <a:t>Capitolul 1</a:t>
            </a:r>
            <a:endParaRPr b="0" i="0" sz="18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6"/>
          <p:cNvSpPr/>
          <p:nvPr/>
        </p:nvSpPr>
        <p:spPr>
          <a:xfrm>
            <a:off x="661475" y="3223518"/>
            <a:ext cx="3496800" cy="6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1450"/>
              <a:buFont typeface="Inter Medium"/>
              <a:buNone/>
            </a:pPr>
            <a:r>
              <a:rPr b="0" i="0" lang="en-US" sz="1450" u="none" cap="none" strike="noStrike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rPr>
              <a:t>Considerații privind energia fotovoltaică</a:t>
            </a:r>
            <a:endParaRPr b="0" i="0" sz="14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6"/>
          <p:cNvSpPr/>
          <p:nvPr/>
        </p:nvSpPr>
        <p:spPr>
          <a:xfrm>
            <a:off x="4347359" y="2373709"/>
            <a:ext cx="378014" cy="236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1450"/>
              <a:buFont typeface="DM Sans Light"/>
              <a:buNone/>
            </a:pPr>
            <a:r>
              <a:rPr b="0" i="0" lang="en-US" sz="1450" u="none" cap="none" strike="noStrike">
                <a:solidFill>
                  <a:srgbClr val="464646"/>
                </a:solidFill>
                <a:latin typeface="DM Sans Light"/>
                <a:ea typeface="DM Sans Light"/>
                <a:cs typeface="DM Sans Light"/>
                <a:sym typeface="DM Sans Light"/>
              </a:rPr>
              <a:t>02</a:t>
            </a:r>
            <a:endParaRPr b="0" i="0" sz="14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6"/>
          <p:cNvSpPr/>
          <p:nvPr/>
        </p:nvSpPr>
        <p:spPr>
          <a:xfrm>
            <a:off x="4347359" y="2669580"/>
            <a:ext cx="3496877" cy="25400"/>
          </a:xfrm>
          <a:prstGeom prst="rect">
            <a:avLst/>
          </a:prstGeom>
          <a:solidFill>
            <a:srgbClr val="1C977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6"/>
          <p:cNvSpPr/>
          <p:nvPr/>
        </p:nvSpPr>
        <p:spPr>
          <a:xfrm>
            <a:off x="4347359" y="2814836"/>
            <a:ext cx="2362637" cy="2952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1850"/>
              <a:buFont typeface="DM Sans SemiBold"/>
              <a:buNone/>
            </a:pPr>
            <a:r>
              <a:rPr b="0" i="0" lang="en-US" sz="1850" u="none" cap="none" strike="noStrike">
                <a:solidFill>
                  <a:srgbClr val="464646"/>
                </a:solidFill>
                <a:latin typeface="DM Sans SemiBold"/>
                <a:ea typeface="DM Sans SemiBold"/>
                <a:cs typeface="DM Sans SemiBold"/>
                <a:sym typeface="DM Sans SemiBold"/>
              </a:rPr>
              <a:t>Capitolul 2</a:t>
            </a:r>
            <a:endParaRPr b="0" i="0" sz="18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6"/>
          <p:cNvSpPr/>
          <p:nvPr/>
        </p:nvSpPr>
        <p:spPr>
          <a:xfrm>
            <a:off x="4347359" y="3223518"/>
            <a:ext cx="3496877" cy="6048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1450"/>
              <a:buFont typeface="Inter Medium"/>
              <a:buNone/>
            </a:pPr>
            <a:r>
              <a:rPr b="0" i="0" lang="en-US" sz="1450" u="none" cap="none" strike="noStrike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rPr>
              <a:t>Elemente componente ale unei centrale fotovoltaice</a:t>
            </a:r>
            <a:endParaRPr b="0" i="0" sz="14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6"/>
          <p:cNvSpPr/>
          <p:nvPr/>
        </p:nvSpPr>
        <p:spPr>
          <a:xfrm>
            <a:off x="8033244" y="2373709"/>
            <a:ext cx="378014" cy="236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1450"/>
              <a:buFont typeface="DM Sans Light"/>
              <a:buNone/>
            </a:pPr>
            <a:r>
              <a:rPr b="0" i="0" lang="en-US" sz="1450" u="none" cap="none" strike="noStrike">
                <a:solidFill>
                  <a:srgbClr val="464646"/>
                </a:solidFill>
                <a:latin typeface="DM Sans Light"/>
                <a:ea typeface="DM Sans Light"/>
                <a:cs typeface="DM Sans Light"/>
                <a:sym typeface="DM Sans Light"/>
              </a:rPr>
              <a:t>03</a:t>
            </a:r>
            <a:endParaRPr b="0" i="0" sz="14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6"/>
          <p:cNvSpPr/>
          <p:nvPr/>
        </p:nvSpPr>
        <p:spPr>
          <a:xfrm>
            <a:off x="8033244" y="2669580"/>
            <a:ext cx="3496877" cy="25400"/>
          </a:xfrm>
          <a:prstGeom prst="rect">
            <a:avLst/>
          </a:prstGeom>
          <a:solidFill>
            <a:srgbClr val="1C977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6"/>
          <p:cNvSpPr/>
          <p:nvPr/>
        </p:nvSpPr>
        <p:spPr>
          <a:xfrm>
            <a:off x="8033244" y="2814836"/>
            <a:ext cx="2362637" cy="2952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1850"/>
              <a:buFont typeface="DM Sans SemiBold"/>
              <a:buNone/>
            </a:pPr>
            <a:r>
              <a:rPr b="0" i="0" lang="en-US" sz="1850" u="none" cap="none" strike="noStrike">
                <a:solidFill>
                  <a:srgbClr val="464646"/>
                </a:solidFill>
                <a:latin typeface="DM Sans SemiBold"/>
                <a:ea typeface="DM Sans SemiBold"/>
                <a:cs typeface="DM Sans SemiBold"/>
                <a:sym typeface="DM Sans SemiBold"/>
              </a:rPr>
              <a:t>Capitolul 3</a:t>
            </a:r>
            <a:endParaRPr b="0" i="0" sz="18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6"/>
          <p:cNvSpPr/>
          <p:nvPr/>
        </p:nvSpPr>
        <p:spPr>
          <a:xfrm>
            <a:off x="8033244" y="3223518"/>
            <a:ext cx="3496877" cy="6048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1450"/>
              <a:buFont typeface="Inter Medium"/>
              <a:buNone/>
            </a:pPr>
            <a:r>
              <a:rPr b="0" i="0" lang="en-US" sz="1450" u="none" cap="none" strike="noStrike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rPr>
              <a:t>Studiu privind proiectarea unei centrale de 20 kW</a:t>
            </a:r>
            <a:endParaRPr b="0" i="0" sz="14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6"/>
          <p:cNvSpPr/>
          <p:nvPr/>
        </p:nvSpPr>
        <p:spPr>
          <a:xfrm>
            <a:off x="661475" y="4159052"/>
            <a:ext cx="378014" cy="236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1450"/>
              <a:buFont typeface="DM Sans Light"/>
              <a:buNone/>
            </a:pPr>
            <a:r>
              <a:rPr b="0" i="0" lang="en-US" sz="1450" u="none" cap="none" strike="noStrike">
                <a:solidFill>
                  <a:srgbClr val="464646"/>
                </a:solidFill>
                <a:latin typeface="DM Sans Light"/>
                <a:ea typeface="DM Sans Light"/>
                <a:cs typeface="DM Sans Light"/>
                <a:sym typeface="DM Sans Light"/>
              </a:rPr>
              <a:t>04</a:t>
            </a:r>
            <a:endParaRPr b="0" i="0" sz="14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6"/>
          <p:cNvSpPr/>
          <p:nvPr/>
        </p:nvSpPr>
        <p:spPr>
          <a:xfrm>
            <a:off x="661475" y="4454922"/>
            <a:ext cx="5339820" cy="25400"/>
          </a:xfrm>
          <a:prstGeom prst="rect">
            <a:avLst/>
          </a:prstGeom>
          <a:solidFill>
            <a:srgbClr val="1C977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6"/>
          <p:cNvSpPr/>
          <p:nvPr/>
        </p:nvSpPr>
        <p:spPr>
          <a:xfrm>
            <a:off x="661475" y="4600178"/>
            <a:ext cx="2362637" cy="2952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1850"/>
              <a:buFont typeface="DM Sans SemiBold"/>
              <a:buNone/>
            </a:pPr>
            <a:r>
              <a:rPr b="0" i="0" lang="en-US" sz="1850" u="none" cap="none" strike="noStrike">
                <a:solidFill>
                  <a:srgbClr val="464646"/>
                </a:solidFill>
                <a:latin typeface="DM Sans SemiBold"/>
                <a:ea typeface="DM Sans SemiBold"/>
                <a:cs typeface="DM Sans SemiBold"/>
                <a:sym typeface="DM Sans SemiBold"/>
              </a:rPr>
              <a:t>Capitolul 4</a:t>
            </a:r>
            <a:endParaRPr b="0" i="0" sz="18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6"/>
          <p:cNvSpPr/>
          <p:nvPr/>
        </p:nvSpPr>
        <p:spPr>
          <a:xfrm>
            <a:off x="661475" y="5008860"/>
            <a:ext cx="5339820" cy="3024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1450"/>
              <a:buFont typeface="Inter Medium"/>
              <a:buNone/>
            </a:pPr>
            <a:r>
              <a:rPr b="0" i="0" lang="en-US" sz="1450" u="none" cap="none" strike="noStrike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rPr>
              <a:t>Norme de securitate în muncă</a:t>
            </a:r>
            <a:endParaRPr b="0" i="0" sz="14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6"/>
          <p:cNvSpPr/>
          <p:nvPr/>
        </p:nvSpPr>
        <p:spPr>
          <a:xfrm>
            <a:off x="6190301" y="4159052"/>
            <a:ext cx="378014" cy="236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1450"/>
              <a:buFont typeface="DM Sans Light"/>
              <a:buNone/>
            </a:pPr>
            <a:r>
              <a:rPr b="0" i="0" lang="en-US" sz="1450" u="none" cap="none" strike="noStrike">
                <a:solidFill>
                  <a:srgbClr val="464646"/>
                </a:solidFill>
                <a:latin typeface="DM Sans Light"/>
                <a:ea typeface="DM Sans Light"/>
                <a:cs typeface="DM Sans Light"/>
                <a:sym typeface="DM Sans Light"/>
              </a:rPr>
              <a:t>05</a:t>
            </a:r>
            <a:endParaRPr b="0" i="0" sz="14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6"/>
          <p:cNvSpPr/>
          <p:nvPr/>
        </p:nvSpPr>
        <p:spPr>
          <a:xfrm>
            <a:off x="6190301" y="4454922"/>
            <a:ext cx="5339820" cy="25400"/>
          </a:xfrm>
          <a:prstGeom prst="rect">
            <a:avLst/>
          </a:prstGeom>
          <a:solidFill>
            <a:srgbClr val="1C977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6"/>
          <p:cNvSpPr/>
          <p:nvPr/>
        </p:nvSpPr>
        <p:spPr>
          <a:xfrm>
            <a:off x="6190301" y="4600178"/>
            <a:ext cx="2518704" cy="2952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1850"/>
              <a:buFont typeface="DM Sans SemiBold"/>
              <a:buNone/>
            </a:pPr>
            <a:r>
              <a:rPr b="0" i="0" lang="en-US" sz="1850" u="none" cap="none" strike="noStrike">
                <a:solidFill>
                  <a:srgbClr val="464646"/>
                </a:solidFill>
                <a:latin typeface="DM Sans SemiBold"/>
                <a:ea typeface="DM Sans SemiBold"/>
                <a:cs typeface="DM Sans SemiBold"/>
                <a:sym typeface="DM Sans SemiBold"/>
              </a:rPr>
              <a:t>Capitolul 5 + Concluzii</a:t>
            </a:r>
            <a:endParaRPr b="0" i="0" sz="18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6"/>
          <p:cNvSpPr/>
          <p:nvPr/>
        </p:nvSpPr>
        <p:spPr>
          <a:xfrm>
            <a:off x="6190301" y="5008860"/>
            <a:ext cx="5339820" cy="3024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1450"/>
              <a:buFont typeface="Inter Medium"/>
              <a:buNone/>
            </a:pPr>
            <a:r>
              <a:rPr b="0" i="0" lang="en-US" sz="1450" u="none" cap="none" strike="noStrike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rPr>
              <a:t>Impactul asupra mediului și concluzii finale</a:t>
            </a:r>
            <a:endParaRPr b="0" i="0" sz="14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/>
          <p:nvPr/>
        </p:nvSpPr>
        <p:spPr>
          <a:xfrm>
            <a:off x="661475" y="524966"/>
            <a:ext cx="715250" cy="187325"/>
          </a:xfrm>
          <a:prstGeom prst="roundRect">
            <a:avLst>
              <a:gd fmla="val 7369" name="adj"/>
            </a:avLst>
          </a:prstGeom>
          <a:solidFill>
            <a:srgbClr val="D4F7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7"/>
          <p:cNvSpPr/>
          <p:nvPr/>
        </p:nvSpPr>
        <p:spPr>
          <a:xfrm>
            <a:off x="730430" y="559395"/>
            <a:ext cx="1186924" cy="118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700"/>
              <a:buFont typeface="Inter Medium"/>
              <a:buNone/>
            </a:pPr>
            <a:r>
              <a:rPr b="0" i="0" lang="en-US" sz="700" u="none" cap="none" strike="noStrike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rPr>
              <a:t>CAPITOLUL 1</a:t>
            </a:r>
            <a:endParaRPr b="0" i="0" sz="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7"/>
          <p:cNvSpPr/>
          <p:nvPr/>
        </p:nvSpPr>
        <p:spPr>
          <a:xfrm>
            <a:off x="661475" y="740271"/>
            <a:ext cx="6163215" cy="3594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30303"/>
              </a:buClr>
              <a:buSzPts val="2250"/>
              <a:buFont typeface="DM Sans SemiBold"/>
              <a:buNone/>
            </a:pPr>
            <a:r>
              <a:rPr b="0" i="0" lang="en-US" sz="2250" u="none" cap="none" strike="noStrike">
                <a:solidFill>
                  <a:srgbClr val="030303"/>
                </a:solidFill>
                <a:latin typeface="DM Sans SemiBold"/>
                <a:ea typeface="DM Sans SemiBold"/>
                <a:cs typeface="DM Sans SemiBold"/>
                <a:sym typeface="DM Sans SemiBold"/>
              </a:rPr>
              <a:t>Considerații privind energia fotovoltaică</a:t>
            </a:r>
            <a:endParaRPr b="0" i="0" sz="22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7"/>
          <p:cNvSpPr/>
          <p:nvPr/>
        </p:nvSpPr>
        <p:spPr>
          <a:xfrm>
            <a:off x="661475" y="1443700"/>
            <a:ext cx="4816500" cy="30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900"/>
              <a:buFont typeface="Inter Medium"/>
              <a:buNone/>
            </a:pPr>
            <a:r>
              <a:rPr b="0" i="0" lang="en-US" sz="1800" u="none" cap="none" strike="noStrike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rPr>
              <a:t>Energia solară este un tip de energie verde, regenerabilă, care provine de la soare și poate fi utilizată la nesfârșit. </a:t>
            </a:r>
            <a:endParaRPr b="0" i="0" sz="1800" u="none" cap="none" strike="noStrike">
              <a:solidFill>
                <a:srgbClr val="464646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900"/>
              <a:buFont typeface="Inter Medium"/>
              <a:buNone/>
            </a:pPr>
            <a:r>
              <a:t/>
            </a:r>
            <a:endParaRPr sz="1800">
              <a:solidFill>
                <a:srgbClr val="464646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900"/>
              <a:buFont typeface="Inter Medium"/>
              <a:buNone/>
            </a:pPr>
            <a:r>
              <a:rPr b="0" i="0" lang="en-US" sz="1800" u="none" cap="none" strike="noStrike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rPr>
              <a:t>Valorificarea acestei puteri prin instalarea de panouri solare poate face o diferență semnificativă.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58" name="Google Shape;5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58475" y="1283400"/>
            <a:ext cx="4929651" cy="2793457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7"/>
          <p:cNvSpPr/>
          <p:nvPr/>
        </p:nvSpPr>
        <p:spPr>
          <a:xfrm>
            <a:off x="661475" y="4192149"/>
            <a:ext cx="5399400" cy="2141100"/>
          </a:xfrm>
          <a:prstGeom prst="roundRect">
            <a:avLst>
              <a:gd fmla="val 1511" name="adj"/>
            </a:avLst>
          </a:prstGeom>
          <a:solidFill>
            <a:srgbClr val="FFFFFF"/>
          </a:solidFill>
          <a:ln cap="flat" cmpd="sng" w="12700">
            <a:solidFill>
              <a:srgbClr val="D8D4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7"/>
          <p:cNvSpPr/>
          <p:nvPr/>
        </p:nvSpPr>
        <p:spPr>
          <a:xfrm>
            <a:off x="862366" y="4279895"/>
            <a:ext cx="1437900" cy="1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✅</a:t>
            </a:r>
            <a:r>
              <a:rPr b="0" i="0" lang="en-US" sz="1700" u="none" cap="none" strike="noStrike">
                <a:solidFill>
                  <a:srgbClr val="464646"/>
                </a:solidFill>
                <a:latin typeface="DM Sans SemiBold"/>
                <a:ea typeface="DM Sans SemiBold"/>
                <a:cs typeface="DM Sans SemiBold"/>
                <a:sym typeface="DM Sans SemiBold"/>
              </a:rPr>
              <a:t> Avantaje</a:t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7"/>
          <p:cNvSpPr/>
          <p:nvPr/>
        </p:nvSpPr>
        <p:spPr>
          <a:xfrm>
            <a:off x="789175" y="4756700"/>
            <a:ext cx="5144100" cy="14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33680" lvl="0" marL="18288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1700"/>
              <a:buFont typeface="Inter Medium"/>
              <a:buChar char="•"/>
            </a:pPr>
            <a:r>
              <a:rPr b="0" i="0" lang="en-US" sz="1700" u="none" cap="none" strike="noStrike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rPr>
              <a:t>Sursă regenerabilă de energie</a:t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33680" lvl="0" marL="18288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1700"/>
              <a:buFont typeface="Inter Medium"/>
              <a:buChar char="•"/>
            </a:pPr>
            <a:r>
              <a:rPr b="0" i="0" lang="en-US" sz="1700" u="none" cap="none" strike="noStrike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rPr>
              <a:t>Reducerea costurilor la energia electrică</a:t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33680" lvl="0" marL="18288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1700"/>
              <a:buFont typeface="Inter Medium"/>
              <a:buChar char="•"/>
            </a:pPr>
            <a:r>
              <a:rPr b="0" i="0" lang="en-US" sz="1700" u="none" cap="none" strike="noStrike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rPr>
              <a:t>Costuri de mentenanță reduse</a:t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33680" lvl="0" marL="18288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1700"/>
              <a:buFont typeface="Inter Medium"/>
              <a:buChar char="•"/>
            </a:pPr>
            <a:r>
              <a:rPr b="0" i="0" lang="en-US" sz="1700" u="none" cap="none" strike="noStrike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rPr>
              <a:t>Diverse aplicații practice</a:t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7"/>
          <p:cNvSpPr/>
          <p:nvPr/>
        </p:nvSpPr>
        <p:spPr>
          <a:xfrm>
            <a:off x="6130775" y="4192024"/>
            <a:ext cx="5399400" cy="2141100"/>
          </a:xfrm>
          <a:prstGeom prst="roundRect">
            <a:avLst>
              <a:gd fmla="val 1511" name="adj"/>
            </a:avLst>
          </a:prstGeom>
          <a:solidFill>
            <a:srgbClr val="FFFFFF"/>
          </a:solidFill>
          <a:ln cap="flat" cmpd="sng" w="12700">
            <a:solidFill>
              <a:srgbClr val="D8D4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7"/>
          <p:cNvSpPr/>
          <p:nvPr/>
        </p:nvSpPr>
        <p:spPr>
          <a:xfrm>
            <a:off x="6195755" y="4276149"/>
            <a:ext cx="1979400" cy="1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⚠️</a:t>
            </a:r>
            <a:r>
              <a:rPr b="0" i="0" lang="en-US" sz="1700" u="none" cap="none" strike="noStrike">
                <a:solidFill>
                  <a:srgbClr val="464646"/>
                </a:solidFill>
                <a:latin typeface="DM Sans SemiBold"/>
                <a:ea typeface="DM Sans SemiBold"/>
                <a:cs typeface="DM Sans SemiBold"/>
                <a:sym typeface="DM Sans SemiBold"/>
              </a:rPr>
              <a:t> Dezavantaje</a:t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7"/>
          <p:cNvSpPr/>
          <p:nvPr/>
        </p:nvSpPr>
        <p:spPr>
          <a:xfrm>
            <a:off x="6258475" y="4662664"/>
            <a:ext cx="5144100" cy="15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33680" lvl="0" marL="18288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1700"/>
              <a:buFont typeface="Inter Medium"/>
              <a:buChar char="•"/>
            </a:pPr>
            <a:r>
              <a:rPr b="0" i="0" lang="en-US" sz="1700" u="none" cap="none" strike="noStrike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rPr>
              <a:t>Investiție inițială costisitoare</a:t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33680" lvl="0" marL="18288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1700"/>
              <a:buFont typeface="Inter Medium"/>
              <a:buChar char="•"/>
            </a:pPr>
            <a:r>
              <a:rPr b="0" i="0" lang="en-US" sz="1700" u="none" cap="none" strike="noStrike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rPr>
              <a:t>Dependența de condițiile meteo</a:t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33680" lvl="0" marL="18288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1700"/>
              <a:buFont typeface="Inter Medium"/>
              <a:buChar char="•"/>
            </a:pPr>
            <a:r>
              <a:rPr b="0" i="0" lang="en-US" sz="1700" u="none" cap="none" strike="noStrike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rPr>
              <a:t>Necesită spațiu mare de instalare</a:t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33680" lvl="0" marL="18288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1700"/>
              <a:buFont typeface="Inter Medium"/>
              <a:buChar char="•"/>
            </a:pPr>
            <a:r>
              <a:rPr b="0" i="0" lang="en-US" sz="1700" u="none" cap="none" strike="noStrike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rPr>
              <a:t>Poluare redusă, dar prezentă în fabricație</a:t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8"/>
          <p:cNvSpPr/>
          <p:nvPr/>
        </p:nvSpPr>
        <p:spPr>
          <a:xfrm>
            <a:off x="661475" y="561380"/>
            <a:ext cx="923009" cy="250230"/>
          </a:xfrm>
          <a:prstGeom prst="roundRect">
            <a:avLst>
              <a:gd fmla="val 6940" name="adj"/>
            </a:avLst>
          </a:prstGeom>
          <a:solidFill>
            <a:srgbClr val="D4F7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8"/>
          <p:cNvSpPr/>
          <p:nvPr/>
        </p:nvSpPr>
        <p:spPr>
          <a:xfrm>
            <a:off x="748289" y="604738"/>
            <a:ext cx="1358965" cy="1635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900"/>
              <a:buFont typeface="Inter Medium"/>
              <a:buNone/>
            </a:pPr>
            <a:r>
              <a:rPr b="0" i="0" lang="en-US" sz="900" u="none" cap="none" strike="noStrike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rPr>
              <a:t>CAPITOLUL 2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8"/>
          <p:cNvSpPr/>
          <p:nvPr/>
        </p:nvSpPr>
        <p:spPr>
          <a:xfrm>
            <a:off x="661475" y="855861"/>
            <a:ext cx="9729147" cy="4522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30303"/>
              </a:buClr>
              <a:buSzPts val="2800"/>
              <a:buFont typeface="DM Sans SemiBold"/>
              <a:buNone/>
            </a:pPr>
            <a:r>
              <a:rPr b="0" i="0" lang="en-US" sz="2800" u="none" cap="none" strike="noStrike">
                <a:solidFill>
                  <a:srgbClr val="030303"/>
                </a:solidFill>
                <a:latin typeface="DM Sans SemiBold"/>
                <a:ea typeface="DM Sans SemiBold"/>
                <a:cs typeface="DM Sans SemiBold"/>
                <a:sym typeface="DM Sans SemiBold"/>
              </a:rPr>
              <a:t>Elemente componente ale unei centrale fotovoltaice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8"/>
          <p:cNvSpPr/>
          <p:nvPr/>
        </p:nvSpPr>
        <p:spPr>
          <a:xfrm>
            <a:off x="661475" y="1474291"/>
            <a:ext cx="10868745" cy="4087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1100"/>
              <a:buFont typeface="Inter Medium"/>
              <a:buNone/>
            </a:pPr>
            <a:r>
              <a:rPr b="0" i="0" lang="en-US" sz="1100" u="none" cap="none" strike="noStrike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rPr>
              <a:t>Panourile fotovoltaice realizează conversia directă a luminii în energie electrică prin </a:t>
            </a:r>
            <a:r>
              <a:rPr b="1" i="0" lang="en-US" sz="1100" u="none" cap="none" strike="noStrike">
                <a:solidFill>
                  <a:srgbClr val="464646"/>
                </a:solidFill>
                <a:latin typeface="Inter"/>
                <a:ea typeface="Inter"/>
                <a:cs typeface="Inter"/>
                <a:sym typeface="Inter"/>
              </a:rPr>
              <a:t>efectul fotoelectric</a:t>
            </a:r>
            <a:r>
              <a:rPr b="0" i="0" lang="en-US" sz="1100" u="none" cap="none" strike="noStrike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rPr>
              <a:t>: materialele absorbante captează fotoni și eliberează electroni, generând curent electric utilizabil. Funcționarea simplificată a sistemului este redată mai jos.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74" name="Google Shape;7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18713" y="2049266"/>
            <a:ext cx="7814668" cy="42889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9"/>
          <p:cNvSpPr/>
          <p:nvPr/>
        </p:nvSpPr>
        <p:spPr>
          <a:xfrm>
            <a:off x="661475" y="645616"/>
            <a:ext cx="904654" cy="243681"/>
          </a:xfrm>
          <a:prstGeom prst="roundRect">
            <a:avLst>
              <a:gd fmla="val 6981" name="adj"/>
            </a:avLst>
          </a:prstGeom>
          <a:solidFill>
            <a:srgbClr val="D4F7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9"/>
          <p:cNvSpPr/>
          <p:nvPr/>
        </p:nvSpPr>
        <p:spPr>
          <a:xfrm>
            <a:off x="746503" y="688082"/>
            <a:ext cx="1344182" cy="158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850"/>
              <a:buFont typeface="Inter Medium"/>
              <a:buNone/>
            </a:pPr>
            <a:r>
              <a:rPr b="0" i="0" lang="en-US" sz="850" u="none" cap="none" strike="noStrike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rPr>
              <a:t>CAPITOLUL 2</a:t>
            </a:r>
            <a:endParaRPr b="0" i="0" sz="8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9"/>
          <p:cNvSpPr/>
          <p:nvPr/>
        </p:nvSpPr>
        <p:spPr>
          <a:xfrm>
            <a:off x="661475" y="931763"/>
            <a:ext cx="7050506" cy="4430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30303"/>
              </a:buClr>
              <a:buSzPts val="2750"/>
              <a:buFont typeface="DM Sans SemiBold"/>
              <a:buNone/>
            </a:pPr>
            <a:r>
              <a:rPr b="0" i="0" lang="en-US" sz="2750" u="none" cap="none" strike="noStrike">
                <a:solidFill>
                  <a:srgbClr val="030303"/>
                </a:solidFill>
                <a:latin typeface="DM Sans SemiBold"/>
                <a:ea typeface="DM Sans SemiBold"/>
                <a:cs typeface="DM Sans SemiBold"/>
                <a:sym typeface="DM Sans SemiBold"/>
              </a:rPr>
              <a:t>Dimensionarea instalației fotovoltaice</a:t>
            </a:r>
            <a:endParaRPr b="0" i="0" sz="27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83" name="Google Shape;83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1475" y="1534220"/>
            <a:ext cx="10868745" cy="850602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9"/>
          <p:cNvSpPr/>
          <p:nvPr/>
        </p:nvSpPr>
        <p:spPr>
          <a:xfrm>
            <a:off x="857725" y="1826617"/>
            <a:ext cx="212620" cy="26580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1650"/>
              <a:buFont typeface="DM Sans SemiBold"/>
              <a:buNone/>
            </a:pPr>
            <a:r>
              <a:rPr b="0" i="0" lang="en-US" sz="1650" u="none" cap="none" strike="noStrike">
                <a:solidFill>
                  <a:srgbClr val="464646"/>
                </a:solidFill>
                <a:latin typeface="DM Sans SemiBold"/>
                <a:ea typeface="DM Sans SemiBold"/>
                <a:cs typeface="DM Sans SemiBold"/>
                <a:sym typeface="DM Sans SemiBold"/>
              </a:rPr>
              <a:t>1</a:t>
            </a:r>
            <a:endParaRPr b="0" i="0" sz="16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9"/>
          <p:cNvSpPr/>
          <p:nvPr/>
        </p:nvSpPr>
        <p:spPr>
          <a:xfrm>
            <a:off x="1353806" y="1694954"/>
            <a:ext cx="2233854" cy="2214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1350"/>
              <a:buFont typeface="DM Sans SemiBold"/>
              <a:buNone/>
            </a:pPr>
            <a:r>
              <a:rPr b="0" i="0" lang="en-US" sz="1350" u="none" cap="none" strike="noStrike">
                <a:solidFill>
                  <a:srgbClr val="464646"/>
                </a:solidFill>
                <a:latin typeface="DM Sans SemiBold"/>
                <a:ea typeface="DM Sans SemiBold"/>
                <a:cs typeface="DM Sans SemiBold"/>
                <a:sym typeface="DM Sans SemiBold"/>
              </a:rPr>
              <a:t>Alegerea panourilor solare</a:t>
            </a:r>
            <a:endParaRPr b="0" i="0" sz="13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9"/>
          <p:cNvSpPr/>
          <p:nvPr/>
        </p:nvSpPr>
        <p:spPr>
          <a:xfrm>
            <a:off x="1353806" y="1980109"/>
            <a:ext cx="10015684" cy="1984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1100"/>
              <a:buFont typeface="Inter Medium"/>
              <a:buNone/>
            </a:pPr>
            <a:r>
              <a:rPr b="0" i="0" lang="en-US" sz="1100" u="none" cap="none" strike="noStrike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rPr>
              <a:t>Se selectează tipul de panou cu cel mai bun randament din oferta furnizorilor.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87" name="Google Shape;8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1475" y="2491085"/>
            <a:ext cx="10868745" cy="850602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9"/>
          <p:cNvSpPr/>
          <p:nvPr/>
        </p:nvSpPr>
        <p:spPr>
          <a:xfrm>
            <a:off x="857725" y="2783483"/>
            <a:ext cx="212620" cy="26580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1650"/>
              <a:buFont typeface="DM Sans SemiBold"/>
              <a:buNone/>
            </a:pPr>
            <a:r>
              <a:rPr b="0" i="0" lang="en-US" sz="1650" u="none" cap="none" strike="noStrike">
                <a:solidFill>
                  <a:srgbClr val="464646"/>
                </a:solidFill>
                <a:latin typeface="DM Sans SemiBold"/>
                <a:ea typeface="DM Sans SemiBold"/>
                <a:cs typeface="DM Sans SemiBold"/>
                <a:sym typeface="DM Sans SemiBold"/>
              </a:rPr>
              <a:t>2</a:t>
            </a:r>
            <a:endParaRPr b="0" i="0" sz="16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9"/>
          <p:cNvSpPr/>
          <p:nvPr/>
        </p:nvSpPr>
        <p:spPr>
          <a:xfrm>
            <a:off x="1353806" y="2651820"/>
            <a:ext cx="2544500" cy="2214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1350"/>
              <a:buFont typeface="DM Sans SemiBold"/>
              <a:buNone/>
            </a:pPr>
            <a:r>
              <a:rPr b="0" i="0" lang="en-US" sz="1350" u="none" cap="none" strike="noStrike">
                <a:solidFill>
                  <a:srgbClr val="464646"/>
                </a:solidFill>
                <a:latin typeface="DM Sans SemiBold"/>
                <a:ea typeface="DM Sans SemiBold"/>
                <a:cs typeface="DM Sans SemiBold"/>
                <a:sym typeface="DM Sans SemiBold"/>
              </a:rPr>
              <a:t>Calculul numărului de panouri</a:t>
            </a:r>
            <a:endParaRPr b="0" i="0" sz="13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9"/>
          <p:cNvSpPr/>
          <p:nvPr/>
        </p:nvSpPr>
        <p:spPr>
          <a:xfrm>
            <a:off x="1353806" y="2936974"/>
            <a:ext cx="10015684" cy="1984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1100"/>
              <a:buFont typeface="Inter"/>
              <a:buNone/>
            </a:pPr>
            <a:r>
              <a:rPr b="1" i="0" lang="en-US" sz="1100" u="none" cap="none" strike="noStrike">
                <a:solidFill>
                  <a:srgbClr val="464646"/>
                </a:solidFill>
                <a:latin typeface="Inter"/>
                <a:ea typeface="Inter"/>
                <a:cs typeface="Inter"/>
                <a:sym typeface="Inter"/>
              </a:rPr>
              <a:t>Nr. panouri = Puterea instalației / Puterea unui panou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91" name="Google Shape;9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1475" y="3447951"/>
            <a:ext cx="10868745" cy="850602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9"/>
          <p:cNvSpPr/>
          <p:nvPr/>
        </p:nvSpPr>
        <p:spPr>
          <a:xfrm>
            <a:off x="857725" y="3740348"/>
            <a:ext cx="212620" cy="26580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1650"/>
              <a:buFont typeface="DM Sans SemiBold"/>
              <a:buNone/>
            </a:pPr>
            <a:r>
              <a:rPr b="0" i="0" lang="en-US" sz="1650" u="none" cap="none" strike="noStrike">
                <a:solidFill>
                  <a:srgbClr val="464646"/>
                </a:solidFill>
                <a:latin typeface="DM Sans SemiBold"/>
                <a:ea typeface="DM Sans SemiBold"/>
                <a:cs typeface="DM Sans SemiBold"/>
                <a:sym typeface="DM Sans SemiBold"/>
              </a:rPr>
              <a:t>3</a:t>
            </a:r>
            <a:endParaRPr b="0" i="0" sz="16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9"/>
          <p:cNvSpPr/>
          <p:nvPr/>
        </p:nvSpPr>
        <p:spPr>
          <a:xfrm>
            <a:off x="1353806" y="3608685"/>
            <a:ext cx="1818138" cy="2214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1350"/>
              <a:buFont typeface="DM Sans SemiBold"/>
              <a:buNone/>
            </a:pPr>
            <a:r>
              <a:rPr b="0" i="0" lang="en-US" sz="1350" u="none" cap="none" strike="noStrike">
                <a:solidFill>
                  <a:srgbClr val="464646"/>
                </a:solidFill>
                <a:latin typeface="DM Sans SemiBold"/>
                <a:ea typeface="DM Sans SemiBold"/>
                <a:cs typeface="DM Sans SemiBold"/>
                <a:sym typeface="DM Sans SemiBold"/>
              </a:rPr>
              <a:t>Schema de conexiuni</a:t>
            </a:r>
            <a:endParaRPr b="0" i="0" sz="13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9"/>
          <p:cNvSpPr/>
          <p:nvPr/>
        </p:nvSpPr>
        <p:spPr>
          <a:xfrm>
            <a:off x="1353806" y="3893840"/>
            <a:ext cx="10015684" cy="1984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1100"/>
              <a:buFont typeface="Inter Medium"/>
              <a:buNone/>
            </a:pPr>
            <a:r>
              <a:rPr b="0" i="0" lang="en-US" sz="1100" u="none" cap="none" strike="noStrike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rPr>
              <a:t>Se alege configurația serie/paralel a panourilor fotovoltaice.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95" name="Google Shape;9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1475" y="4404816"/>
            <a:ext cx="10868745" cy="850602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9"/>
          <p:cNvSpPr/>
          <p:nvPr/>
        </p:nvSpPr>
        <p:spPr>
          <a:xfrm>
            <a:off x="857725" y="4697214"/>
            <a:ext cx="212620" cy="26580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1650"/>
              <a:buFont typeface="DM Sans SemiBold"/>
              <a:buNone/>
            </a:pPr>
            <a:r>
              <a:rPr b="0" i="0" lang="en-US" sz="1650" u="none" cap="none" strike="noStrike">
                <a:solidFill>
                  <a:srgbClr val="464646"/>
                </a:solidFill>
                <a:latin typeface="DM Sans SemiBold"/>
                <a:ea typeface="DM Sans SemiBold"/>
                <a:cs typeface="DM Sans SemiBold"/>
                <a:sym typeface="DM Sans SemiBold"/>
              </a:rPr>
              <a:t>4</a:t>
            </a:r>
            <a:endParaRPr b="0" i="0" sz="16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9"/>
          <p:cNvSpPr/>
          <p:nvPr/>
        </p:nvSpPr>
        <p:spPr>
          <a:xfrm>
            <a:off x="1353806" y="4565551"/>
            <a:ext cx="2135333" cy="2214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1350"/>
              <a:buFont typeface="DM Sans SemiBold"/>
              <a:buNone/>
            </a:pPr>
            <a:r>
              <a:rPr b="0" i="0" lang="en-US" sz="1350" u="none" cap="none" strike="noStrike">
                <a:solidFill>
                  <a:srgbClr val="464646"/>
                </a:solidFill>
                <a:latin typeface="DM Sans SemiBold"/>
                <a:ea typeface="DM Sans SemiBold"/>
                <a:cs typeface="DM Sans SemiBold"/>
                <a:sym typeface="DM Sans SemiBold"/>
              </a:rPr>
              <a:t>Calculul generatorului FV</a:t>
            </a:r>
            <a:endParaRPr b="0" i="0" sz="13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9"/>
          <p:cNvSpPr/>
          <p:nvPr/>
        </p:nvSpPr>
        <p:spPr>
          <a:xfrm>
            <a:off x="1353806" y="4850705"/>
            <a:ext cx="10015684" cy="1984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1100"/>
              <a:buFont typeface="Inter Medium"/>
              <a:buNone/>
            </a:pPr>
            <a:r>
              <a:rPr b="0" i="0" lang="en-US" sz="1100" u="none" cap="none" strike="noStrike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rPr>
              <a:t>Tensiunea generatorului: </a:t>
            </a:r>
            <a:r>
              <a:rPr b="1" i="0" lang="en-US" sz="1100" u="none" cap="none" strike="noStrike">
                <a:solidFill>
                  <a:srgbClr val="464646"/>
                </a:solidFill>
                <a:latin typeface="Inter"/>
                <a:ea typeface="Inter"/>
                <a:cs typeface="Inter"/>
                <a:sym typeface="Inter"/>
              </a:rPr>
              <a:t>Ug = Np/s × Up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99" name="Google Shape;9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1475" y="5361682"/>
            <a:ext cx="10868745" cy="850602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9"/>
          <p:cNvSpPr/>
          <p:nvPr/>
        </p:nvSpPr>
        <p:spPr>
          <a:xfrm>
            <a:off x="857725" y="5654080"/>
            <a:ext cx="212620" cy="26580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1650"/>
              <a:buFont typeface="DM Sans SemiBold"/>
              <a:buNone/>
            </a:pPr>
            <a:r>
              <a:rPr b="0" i="0" lang="en-US" sz="1650" u="none" cap="none" strike="noStrike">
                <a:solidFill>
                  <a:srgbClr val="464646"/>
                </a:solidFill>
                <a:latin typeface="DM Sans SemiBold"/>
                <a:ea typeface="DM Sans SemiBold"/>
                <a:cs typeface="DM Sans SemiBold"/>
                <a:sym typeface="DM Sans SemiBold"/>
              </a:rPr>
              <a:t>5</a:t>
            </a:r>
            <a:endParaRPr b="0" i="0" sz="16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9"/>
          <p:cNvSpPr/>
          <p:nvPr/>
        </p:nvSpPr>
        <p:spPr>
          <a:xfrm>
            <a:off x="1353806" y="5522416"/>
            <a:ext cx="1772003" cy="2214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1350"/>
              <a:buFont typeface="DM Sans SemiBold"/>
              <a:buNone/>
            </a:pPr>
            <a:r>
              <a:rPr b="0" i="0" lang="en-US" sz="1350" u="none" cap="none" strike="noStrike">
                <a:solidFill>
                  <a:srgbClr val="464646"/>
                </a:solidFill>
                <a:latin typeface="DM Sans SemiBold"/>
                <a:ea typeface="DM Sans SemiBold"/>
                <a:cs typeface="DM Sans SemiBold"/>
                <a:sym typeface="DM Sans SemiBold"/>
              </a:rPr>
              <a:t>Alegerea invertorului</a:t>
            </a:r>
            <a:endParaRPr b="0" i="0" sz="13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9"/>
          <p:cNvSpPr/>
          <p:nvPr/>
        </p:nvSpPr>
        <p:spPr>
          <a:xfrm>
            <a:off x="1353806" y="5807571"/>
            <a:ext cx="10015684" cy="1984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1100"/>
              <a:buFont typeface="Inter Medium"/>
              <a:buNone/>
            </a:pPr>
            <a:r>
              <a:rPr b="0" i="0" lang="en-US" sz="1100" u="none" cap="none" strike="noStrike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rPr>
              <a:t>Tensiunea de intrare a invertorului trebuie să fie egală cu tensiunea maximă a generatorului: </a:t>
            </a:r>
            <a:r>
              <a:rPr b="1" i="0" lang="en-US" sz="1100" u="none" cap="none" strike="noStrike">
                <a:solidFill>
                  <a:srgbClr val="464646"/>
                </a:solidFill>
                <a:latin typeface="Inter"/>
                <a:ea typeface="Inter"/>
                <a:cs typeface="Inter"/>
                <a:sym typeface="Inter"/>
              </a:rPr>
              <a:t>U invertor = U generator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0"/>
          <p:cNvSpPr/>
          <p:nvPr/>
        </p:nvSpPr>
        <p:spPr>
          <a:xfrm>
            <a:off x="661475" y="667544"/>
            <a:ext cx="1146841" cy="331589"/>
          </a:xfrm>
          <a:prstGeom prst="roundRect">
            <a:avLst>
              <a:gd fmla="val 6498" name="adj"/>
            </a:avLst>
          </a:prstGeom>
          <a:solidFill>
            <a:srgbClr val="D4F7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0"/>
          <p:cNvSpPr/>
          <p:nvPr/>
        </p:nvSpPr>
        <p:spPr>
          <a:xfrm>
            <a:off x="769125" y="721320"/>
            <a:ext cx="1541126" cy="2240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1100"/>
              <a:buFont typeface="Inter Medium"/>
              <a:buNone/>
            </a:pPr>
            <a:r>
              <a:rPr b="0" i="0" lang="en-US" sz="1100" u="none" cap="none" strike="noStrike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rPr>
              <a:t>CAPITOLUL 3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0"/>
          <p:cNvSpPr/>
          <p:nvPr/>
        </p:nvSpPr>
        <p:spPr>
          <a:xfrm>
            <a:off x="661475" y="1067296"/>
            <a:ext cx="10856939" cy="5611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30303"/>
              </a:buClr>
              <a:buSzPts val="3500"/>
              <a:buFont typeface="DM Sans SemiBold"/>
              <a:buNone/>
            </a:pPr>
            <a:r>
              <a:rPr b="0" i="0" lang="en-US" sz="3500" u="none" cap="none" strike="noStrike">
                <a:solidFill>
                  <a:srgbClr val="030303"/>
                </a:solidFill>
                <a:latin typeface="DM Sans SemiBold"/>
                <a:ea typeface="DM Sans SemiBold"/>
                <a:cs typeface="DM Sans SemiBold"/>
                <a:sym typeface="DM Sans SemiBold"/>
              </a:rPr>
              <a:t>Studiu de caz — Centrală fotovoltaică de 20 kW</a:t>
            </a:r>
            <a:endParaRPr b="0" i="0" sz="3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0"/>
          <p:cNvSpPr/>
          <p:nvPr/>
        </p:nvSpPr>
        <p:spPr>
          <a:xfrm>
            <a:off x="661475" y="2054920"/>
            <a:ext cx="2854154" cy="2804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30303"/>
              </a:buClr>
              <a:buSzPts val="1750"/>
              <a:buFont typeface="DM Sans SemiBold"/>
              <a:buNone/>
            </a:pPr>
            <a:r>
              <a:rPr b="0" i="0" lang="en-US" sz="1750" u="none" cap="none" strike="noStrike">
                <a:solidFill>
                  <a:srgbClr val="030303"/>
                </a:solidFill>
                <a:latin typeface="DM Sans SemiBold"/>
                <a:ea typeface="DM Sans SemiBold"/>
                <a:cs typeface="DM Sans SemiBold"/>
                <a:sym typeface="DM Sans SemiBold"/>
              </a:rPr>
              <a:t>Scopul investiției</a:t>
            </a:r>
            <a:endParaRPr b="0" i="0" sz="17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0"/>
          <p:cNvSpPr/>
          <p:nvPr/>
        </p:nvSpPr>
        <p:spPr>
          <a:xfrm>
            <a:off x="661475" y="2505968"/>
            <a:ext cx="5215303" cy="11203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1400"/>
              <a:buFont typeface="Inter Medium"/>
              <a:buNone/>
            </a:pPr>
            <a:r>
              <a:rPr b="0" i="0" lang="en-US" sz="1400" u="none" cap="none" strike="noStrike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rPr>
              <a:t>Valorificarea potențialului solar al zonei prin înlocuirea energiei produse în instalații termoenergetice cu energie din surse regenerabile. Centrala de </a:t>
            </a:r>
            <a:r>
              <a:rPr b="1" i="0" lang="en-US" sz="1400" u="none" cap="none" strike="noStrike">
                <a:solidFill>
                  <a:srgbClr val="464646"/>
                </a:solidFill>
                <a:latin typeface="Inter"/>
                <a:ea typeface="Inter"/>
                <a:cs typeface="Inter"/>
                <a:sym typeface="Inter"/>
              </a:rPr>
              <a:t>20 kW</a:t>
            </a:r>
            <a:r>
              <a:rPr b="0" i="0" lang="en-US" sz="1400" u="none" cap="none" strike="noStrike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rPr>
              <a:t> va genera aproximativ </a:t>
            </a:r>
            <a:r>
              <a:rPr b="1" i="0" lang="en-US" sz="1400" u="none" cap="none" strike="noStrike">
                <a:solidFill>
                  <a:srgbClr val="464646"/>
                </a:solidFill>
                <a:latin typeface="Inter"/>
                <a:ea typeface="Inter"/>
                <a:cs typeface="Inter"/>
                <a:sym typeface="Inter"/>
              </a:rPr>
              <a:t>5.073 Wh anual</a:t>
            </a:r>
            <a:r>
              <a:rPr b="0" i="0" lang="en-US" sz="1400" u="none" cap="none" strike="noStrike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rPr>
              <a:t>.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0"/>
          <p:cNvSpPr/>
          <p:nvPr/>
        </p:nvSpPr>
        <p:spPr>
          <a:xfrm>
            <a:off x="661475" y="3796903"/>
            <a:ext cx="2854154" cy="2804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30303"/>
              </a:buClr>
              <a:buSzPts val="1750"/>
              <a:buFont typeface="DM Sans SemiBold"/>
              <a:buNone/>
            </a:pPr>
            <a:r>
              <a:rPr b="0" i="0" lang="en-US" sz="1750" u="none" cap="none" strike="noStrike">
                <a:solidFill>
                  <a:srgbClr val="030303"/>
                </a:solidFill>
                <a:latin typeface="DM Sans SemiBold"/>
                <a:ea typeface="DM Sans SemiBold"/>
                <a:cs typeface="DM Sans SemiBold"/>
                <a:sym typeface="DM Sans SemiBold"/>
              </a:rPr>
              <a:t>Beneficii de mediu</a:t>
            </a:r>
            <a:endParaRPr b="0" i="0" sz="17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0"/>
          <p:cNvSpPr/>
          <p:nvPr/>
        </p:nvSpPr>
        <p:spPr>
          <a:xfrm>
            <a:off x="661475" y="4247952"/>
            <a:ext cx="5215303" cy="11203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1400"/>
              <a:buFont typeface="Inter Medium"/>
              <a:buNone/>
            </a:pPr>
            <a:r>
              <a:rPr b="0" i="0" lang="en-US" sz="1400" u="none" cap="none" strike="noStrike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rPr>
              <a:t>Fiecare kWh produs fotovoltaic evită emiterea în atmosferă a </a:t>
            </a:r>
            <a:r>
              <a:rPr b="1" i="0" lang="en-US" sz="1400" u="none" cap="none" strike="noStrike">
                <a:solidFill>
                  <a:srgbClr val="464646"/>
                </a:solidFill>
                <a:latin typeface="Inter"/>
                <a:ea typeface="Inter"/>
                <a:cs typeface="Inter"/>
                <a:sym typeface="Inter"/>
              </a:rPr>
              <a:t>0,3–0,5 kg CO₂</a:t>
            </a:r>
            <a:r>
              <a:rPr b="0" i="0" lang="en-US" sz="1400" u="none" cap="none" strike="noStrike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rPr>
              <a:t> față de metoda termoelectrică tradițională. În România, circa </a:t>
            </a:r>
            <a:r>
              <a:rPr b="1" i="0" lang="en-US" sz="1400" u="none" cap="none" strike="noStrike">
                <a:solidFill>
                  <a:srgbClr val="464646"/>
                </a:solidFill>
                <a:latin typeface="Inter"/>
                <a:ea typeface="Inter"/>
                <a:cs typeface="Inter"/>
                <a:sym typeface="Inter"/>
              </a:rPr>
              <a:t>30%</a:t>
            </a:r>
            <a:r>
              <a:rPr b="0" i="0" lang="en-US" sz="1400" u="none" cap="none" strike="noStrike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rPr>
              <a:t> din producția de energie electrică (2025) provine încă din metode tradiționale.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0"/>
          <p:cNvSpPr/>
          <p:nvPr/>
        </p:nvSpPr>
        <p:spPr>
          <a:xfrm>
            <a:off x="6321267" y="2054920"/>
            <a:ext cx="2854154" cy="2804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30303"/>
              </a:buClr>
              <a:buSzPts val="1750"/>
              <a:buFont typeface="DM Sans SemiBold"/>
              <a:buNone/>
            </a:pPr>
            <a:r>
              <a:rPr b="0" i="0" lang="en-US" sz="1750" u="none" cap="none" strike="noStrike">
                <a:solidFill>
                  <a:srgbClr val="030303"/>
                </a:solidFill>
                <a:latin typeface="DM Sans SemiBold"/>
                <a:ea typeface="DM Sans SemiBold"/>
                <a:cs typeface="DM Sans SemiBold"/>
                <a:sym typeface="DM Sans SemiBold"/>
              </a:rPr>
              <a:t>Utilitate publică</a:t>
            </a:r>
            <a:endParaRPr b="0" i="0" sz="17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0"/>
          <p:cNvSpPr/>
          <p:nvPr/>
        </p:nvSpPr>
        <p:spPr>
          <a:xfrm>
            <a:off x="6321267" y="2527300"/>
            <a:ext cx="2522375" cy="1930400"/>
          </a:xfrm>
          <a:prstGeom prst="roundRect">
            <a:avLst>
              <a:gd fmla="val 1395" name="adj"/>
            </a:avLst>
          </a:prstGeom>
          <a:solidFill>
            <a:srgbClr val="F2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0"/>
          <p:cNvSpPr/>
          <p:nvPr/>
        </p:nvSpPr>
        <p:spPr>
          <a:xfrm>
            <a:off x="6500749" y="2706787"/>
            <a:ext cx="2163411" cy="2804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1750"/>
              <a:buFont typeface="DM Sans SemiBold"/>
              <a:buNone/>
            </a:pPr>
            <a:r>
              <a:rPr b="0" i="0" lang="en-US" sz="1750" u="none" cap="none" strike="noStrike">
                <a:solidFill>
                  <a:srgbClr val="464646"/>
                </a:solidFill>
                <a:latin typeface="DM Sans SemiBold"/>
                <a:ea typeface="DM Sans SemiBold"/>
                <a:cs typeface="DM Sans SemiBold"/>
                <a:sym typeface="DM Sans SemiBold"/>
              </a:rPr>
              <a:t>Locuri de muncă</a:t>
            </a:r>
            <a:endParaRPr b="0" i="0" sz="17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0"/>
          <p:cNvSpPr/>
          <p:nvPr/>
        </p:nvSpPr>
        <p:spPr>
          <a:xfrm>
            <a:off x="6500749" y="3157835"/>
            <a:ext cx="2163411" cy="11203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1400"/>
              <a:buFont typeface="Inter Medium"/>
              <a:buNone/>
            </a:pPr>
            <a:r>
              <a:rPr b="0" i="0" lang="en-US" sz="1400" u="none" cap="none" strike="noStrike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rPr>
              <a:t>Crearea de noi oportunități de angajare în instalare și mentenanță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0"/>
          <p:cNvSpPr/>
          <p:nvPr/>
        </p:nvSpPr>
        <p:spPr>
          <a:xfrm>
            <a:off x="9014195" y="2527300"/>
            <a:ext cx="2522375" cy="1930400"/>
          </a:xfrm>
          <a:prstGeom prst="roundRect">
            <a:avLst>
              <a:gd fmla="val 1395" name="adj"/>
            </a:avLst>
          </a:prstGeom>
          <a:solidFill>
            <a:srgbClr val="F2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0"/>
          <p:cNvSpPr/>
          <p:nvPr/>
        </p:nvSpPr>
        <p:spPr>
          <a:xfrm>
            <a:off x="9193677" y="2706787"/>
            <a:ext cx="2163411" cy="2804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1750"/>
              <a:buFont typeface="DM Sans SemiBold"/>
              <a:buNone/>
            </a:pPr>
            <a:r>
              <a:rPr b="0" i="0" lang="en-US" sz="1750" u="none" cap="none" strike="noStrike">
                <a:solidFill>
                  <a:srgbClr val="464646"/>
                </a:solidFill>
                <a:latin typeface="DM Sans SemiBold"/>
                <a:ea typeface="DM Sans SemiBold"/>
                <a:cs typeface="DM Sans SemiBold"/>
                <a:sym typeface="DM Sans SemiBold"/>
              </a:rPr>
              <a:t>Venituri locale</a:t>
            </a:r>
            <a:endParaRPr b="0" i="0" sz="17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0"/>
          <p:cNvSpPr/>
          <p:nvPr/>
        </p:nvSpPr>
        <p:spPr>
          <a:xfrm>
            <a:off x="9193677" y="3157835"/>
            <a:ext cx="2163411" cy="8402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1400"/>
              <a:buFont typeface="Inter Medium"/>
              <a:buNone/>
            </a:pPr>
            <a:r>
              <a:rPr b="0" i="0" lang="en-US" sz="1400" u="none" cap="none" strike="noStrike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rPr>
              <a:t>Creșterea veniturilor la bugetul local prin impozite și taxe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0"/>
          <p:cNvSpPr/>
          <p:nvPr/>
        </p:nvSpPr>
        <p:spPr>
          <a:xfrm>
            <a:off x="6321267" y="4628257"/>
            <a:ext cx="5215303" cy="1370211"/>
          </a:xfrm>
          <a:prstGeom prst="roundRect">
            <a:avLst>
              <a:gd fmla="val 1966" name="adj"/>
            </a:avLst>
          </a:prstGeom>
          <a:solidFill>
            <a:srgbClr val="F2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0"/>
          <p:cNvSpPr/>
          <p:nvPr/>
        </p:nvSpPr>
        <p:spPr>
          <a:xfrm>
            <a:off x="6500749" y="4807744"/>
            <a:ext cx="2244570" cy="2804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1750"/>
              <a:buFont typeface="DM Sans SemiBold"/>
              <a:buNone/>
            </a:pPr>
            <a:r>
              <a:rPr b="0" i="0" lang="en-US" sz="1750" u="none" cap="none" strike="noStrike">
                <a:solidFill>
                  <a:srgbClr val="464646"/>
                </a:solidFill>
                <a:latin typeface="DM Sans SemiBold"/>
                <a:ea typeface="DM Sans SemiBold"/>
                <a:cs typeface="DM Sans SemiBold"/>
                <a:sym typeface="DM Sans SemiBold"/>
              </a:rPr>
              <a:t>Infrastructură</a:t>
            </a:r>
            <a:endParaRPr b="0" i="0" sz="17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0"/>
          <p:cNvSpPr/>
          <p:nvPr/>
        </p:nvSpPr>
        <p:spPr>
          <a:xfrm>
            <a:off x="6500749" y="5258792"/>
            <a:ext cx="4856339" cy="5601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1400"/>
              <a:buFont typeface="Inter Medium"/>
              <a:buNone/>
            </a:pPr>
            <a:r>
              <a:rPr b="0" i="0" lang="en-US" sz="1400" u="none" cap="none" strike="noStrike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rPr>
              <a:t>Amenajări de infrastructură și creșterea potențialului turistic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1"/>
          <p:cNvSpPr/>
          <p:nvPr/>
        </p:nvSpPr>
        <p:spPr>
          <a:xfrm>
            <a:off x="661475" y="529233"/>
            <a:ext cx="2226215" cy="325834"/>
          </a:xfrm>
          <a:prstGeom prst="roundRect">
            <a:avLst>
              <a:gd fmla="val 6526" name="adj"/>
            </a:avLst>
          </a:prstGeom>
          <a:solidFill>
            <a:srgbClr val="D4F7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1"/>
          <p:cNvSpPr/>
          <p:nvPr/>
        </p:nvSpPr>
        <p:spPr>
          <a:xfrm>
            <a:off x="767735" y="582315"/>
            <a:ext cx="2623278" cy="219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9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1100"/>
              <a:buFont typeface="Inter Medium"/>
              <a:buNone/>
            </a:pPr>
            <a:r>
              <a:rPr b="0" i="0" lang="en-US" sz="1100" u="none" cap="none" strike="noStrike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rPr>
              <a:t>CAPITOLUL 3 — PROIECTARE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1"/>
          <p:cNvSpPr/>
          <p:nvPr/>
        </p:nvSpPr>
        <p:spPr>
          <a:xfrm>
            <a:off x="661475" y="921445"/>
            <a:ext cx="10007151" cy="5537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30303"/>
              </a:buClr>
              <a:buSzPts val="3450"/>
              <a:buFont typeface="DM Sans SemiBold"/>
              <a:buNone/>
            </a:pPr>
            <a:r>
              <a:rPr b="0" i="0" lang="en-US" sz="3450" u="none" cap="none" strike="noStrike">
                <a:solidFill>
                  <a:srgbClr val="030303"/>
                </a:solidFill>
                <a:latin typeface="DM Sans SemiBold"/>
                <a:ea typeface="DM Sans SemiBold"/>
                <a:cs typeface="DM Sans SemiBold"/>
                <a:sym typeface="DM Sans SemiBold"/>
              </a:rPr>
              <a:t>Etapele implementării sistemului fotovoltaic</a:t>
            </a:r>
            <a:endParaRPr b="0" i="0" sz="34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133" name="Google Shape;13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69830" y="1724323"/>
            <a:ext cx="8452035" cy="3868341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1"/>
          <p:cNvSpPr/>
          <p:nvPr/>
        </p:nvSpPr>
        <p:spPr>
          <a:xfrm>
            <a:off x="8341606" y="4368367"/>
            <a:ext cx="1586817" cy="9170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1900"/>
              <a:buFont typeface="DM Sans SemiBold"/>
              <a:buNone/>
            </a:pPr>
            <a:r>
              <a:rPr b="0" i="0" lang="en-US" sz="1900" u="none" cap="none" strike="noStrike">
                <a:solidFill>
                  <a:srgbClr val="464646"/>
                </a:solidFill>
                <a:latin typeface="DM Sans SemiBold"/>
                <a:ea typeface="DM Sans SemiBold"/>
                <a:cs typeface="DM Sans SemiBold"/>
                <a:sym typeface="DM Sans SemiBold"/>
              </a:rPr>
              <a:t>Execuție și punere în funcțiune</a:t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1"/>
          <p:cNvSpPr/>
          <p:nvPr/>
        </p:nvSpPr>
        <p:spPr>
          <a:xfrm>
            <a:off x="6341783" y="4521210"/>
            <a:ext cx="1586817" cy="611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1900"/>
              <a:buFont typeface="DM Sans SemiBold"/>
              <a:buNone/>
            </a:pPr>
            <a:r>
              <a:rPr b="0" i="0" lang="en-US" sz="1900" u="none" cap="none" strike="noStrike">
                <a:solidFill>
                  <a:srgbClr val="464646"/>
                </a:solidFill>
                <a:latin typeface="DM Sans SemiBold"/>
                <a:ea typeface="DM Sans SemiBold"/>
                <a:cs typeface="DM Sans SemiBold"/>
                <a:sym typeface="DM Sans SemiBold"/>
              </a:rPr>
              <a:t>Autorizare legală</a:t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1"/>
          <p:cNvSpPr/>
          <p:nvPr/>
        </p:nvSpPr>
        <p:spPr>
          <a:xfrm>
            <a:off x="4290025" y="4521200"/>
            <a:ext cx="1765800" cy="6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1900"/>
              <a:buFont typeface="DM Sans SemiBold"/>
              <a:buNone/>
            </a:pPr>
            <a:r>
              <a:rPr b="0" i="0" lang="en-US" sz="1900" u="none" cap="none" strike="noStrike">
                <a:solidFill>
                  <a:srgbClr val="464646"/>
                </a:solidFill>
                <a:latin typeface="DM Sans SemiBold"/>
                <a:ea typeface="DM Sans SemiBold"/>
                <a:cs typeface="DM Sans SemiBold"/>
                <a:sym typeface="DM Sans SemiBold"/>
              </a:rPr>
              <a:t>Dimensiona</a:t>
            </a:r>
            <a:r>
              <a:rPr lang="en-US" sz="1900">
                <a:solidFill>
                  <a:srgbClr val="464646"/>
                </a:solidFill>
                <a:latin typeface="DM Sans SemiBold"/>
                <a:ea typeface="DM Sans SemiBold"/>
                <a:cs typeface="DM Sans SemiBold"/>
                <a:sym typeface="DM Sans SemiBold"/>
              </a:rPr>
              <a:t>r</a:t>
            </a:r>
            <a:r>
              <a:rPr b="0" i="0" lang="en-US" sz="1900" u="none" cap="none" strike="noStrike">
                <a:solidFill>
                  <a:srgbClr val="464646"/>
                </a:solidFill>
                <a:latin typeface="DM Sans SemiBold"/>
                <a:ea typeface="DM Sans SemiBold"/>
                <a:cs typeface="DM Sans SemiBold"/>
                <a:sym typeface="DM Sans SemiBold"/>
              </a:rPr>
              <a:t>e tehnică</a:t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1"/>
          <p:cNvSpPr/>
          <p:nvPr/>
        </p:nvSpPr>
        <p:spPr>
          <a:xfrm>
            <a:off x="2320397" y="4521210"/>
            <a:ext cx="1586817" cy="611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1900"/>
              <a:buFont typeface="DM Sans SemiBold"/>
              <a:buNone/>
            </a:pPr>
            <a:r>
              <a:rPr b="0" i="0" lang="en-US" sz="1900" u="none" cap="none" strike="noStrike">
                <a:solidFill>
                  <a:srgbClr val="464646"/>
                </a:solidFill>
                <a:latin typeface="DM Sans SemiBold"/>
                <a:ea typeface="DM Sans SemiBold"/>
                <a:cs typeface="DM Sans SemiBold"/>
                <a:sym typeface="DM Sans SemiBold"/>
              </a:rPr>
              <a:t>Evaluare preliminară</a:t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1"/>
          <p:cNvSpPr/>
          <p:nvPr/>
        </p:nvSpPr>
        <p:spPr>
          <a:xfrm>
            <a:off x="661475" y="5779492"/>
            <a:ext cx="10868745" cy="5492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9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1350"/>
              <a:buFont typeface="Inter Medium"/>
              <a:buNone/>
            </a:pPr>
            <a:r>
              <a:rPr b="0" i="0" lang="en-US" sz="1350" u="none" cap="none" strike="noStrike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rPr>
              <a:t>Procesul de proiectare și implementare al unui sistem fotovoltaic parcurge patru etape critice, de la analiza consumului și a potențialului solar, până la instalarea propriu-zisă, testarea siguranței și conectarea la rețeaua electrică.</a:t>
            </a:r>
            <a:endParaRPr b="0" i="0" sz="13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2"/>
          <p:cNvSpPr/>
          <p:nvPr/>
        </p:nvSpPr>
        <p:spPr>
          <a:xfrm>
            <a:off x="661475" y="620713"/>
            <a:ext cx="1710985" cy="355203"/>
          </a:xfrm>
          <a:prstGeom prst="roundRect">
            <a:avLst>
              <a:gd fmla="val 6386" name="adj"/>
            </a:avLst>
          </a:prstGeom>
          <a:solidFill>
            <a:srgbClr val="D4F7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2"/>
          <p:cNvSpPr/>
          <p:nvPr/>
        </p:nvSpPr>
        <p:spPr>
          <a:xfrm>
            <a:off x="774879" y="677366"/>
            <a:ext cx="2093761" cy="2418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1150"/>
              <a:buFont typeface="Inter Medium"/>
              <a:buNone/>
            </a:pPr>
            <a:r>
              <a:rPr b="0" i="0" lang="en-US" sz="1150" u="none" cap="none" strike="noStrike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rPr>
              <a:t>3.2.1 — AMPLASARE</a:t>
            </a:r>
            <a:endParaRPr b="0" i="0" sz="11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2"/>
          <p:cNvSpPr/>
          <p:nvPr/>
        </p:nvSpPr>
        <p:spPr>
          <a:xfrm>
            <a:off x="661475" y="1051520"/>
            <a:ext cx="8328809" cy="5906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30303"/>
              </a:buClr>
              <a:buSzPts val="3700"/>
              <a:buFont typeface="DM Sans SemiBold"/>
              <a:buNone/>
            </a:pPr>
            <a:r>
              <a:rPr b="0" i="0" lang="en-US" sz="3700" u="none" cap="none" strike="noStrike">
                <a:solidFill>
                  <a:srgbClr val="030303"/>
                </a:solidFill>
                <a:latin typeface="DM Sans SemiBold"/>
                <a:ea typeface="DM Sans SemiBold"/>
                <a:cs typeface="DM Sans SemiBold"/>
                <a:sym typeface="DM Sans SemiBold"/>
              </a:rPr>
              <a:t>Amplasarea sistemului fotovoltaic</a:t>
            </a:r>
            <a:endParaRPr b="0" i="0" sz="3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147" name="Google Shape;147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1475" y="2138263"/>
            <a:ext cx="6903269" cy="3886299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2"/>
          <p:cNvSpPr/>
          <p:nvPr/>
        </p:nvSpPr>
        <p:spPr>
          <a:xfrm>
            <a:off x="8032251" y="2181820"/>
            <a:ext cx="3504219" cy="37990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1450"/>
              <a:buFont typeface="Inter Medium"/>
              <a:buNone/>
            </a:pPr>
            <a:r>
              <a:rPr b="0" i="0" lang="en-US" sz="1450" u="none" cap="none" strike="noStrike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rPr>
              <a:t>Clădirea este amplasată pe un teren </a:t>
            </a:r>
            <a:r>
              <a:rPr b="1" i="0" lang="en-US" sz="1450" u="none" cap="none" strike="noStrike">
                <a:solidFill>
                  <a:srgbClr val="464646"/>
                </a:solidFill>
                <a:latin typeface="Inter"/>
                <a:ea typeface="Inter"/>
                <a:cs typeface="Inter"/>
                <a:sym typeface="Inter"/>
              </a:rPr>
              <a:t>neted, fără înclinații față de orizontală</a:t>
            </a:r>
            <a:r>
              <a:rPr b="0" i="0" lang="en-US" sz="1450" u="none" cap="none" strike="noStrike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rPr>
              <a:t> și fără frontiere terestre sau forestiere — nu există obstacole care să creeze fenomenul de umbră asupra panourilor.</a:t>
            </a:r>
            <a:endParaRPr b="0" i="0" sz="14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33000"/>
              </a:lnSpc>
              <a:spcBef>
                <a:spcPts val="1300"/>
              </a:spcBef>
              <a:spcAft>
                <a:spcPts val="0"/>
              </a:spcAft>
              <a:buClr>
                <a:srgbClr val="464646"/>
              </a:buClr>
              <a:buSzPts val="1450"/>
              <a:buFont typeface="Inter Medium"/>
              <a:buNone/>
            </a:pPr>
            <a:r>
              <a:rPr b="0" i="0" lang="en-US" sz="1450" u="none" cap="none" strike="noStrike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rPr>
              <a:t>Orientarea locuinței este spre </a:t>
            </a:r>
            <a:r>
              <a:rPr b="1" i="0" lang="en-US" sz="1450" u="none" cap="none" strike="noStrike">
                <a:solidFill>
                  <a:srgbClr val="464646"/>
                </a:solidFill>
                <a:latin typeface="Inter"/>
                <a:ea typeface="Inter"/>
                <a:cs typeface="Inter"/>
                <a:sym typeface="Inter"/>
              </a:rPr>
              <a:t>Est</a:t>
            </a:r>
            <a:r>
              <a:rPr b="0" i="0" lang="en-US" sz="1450" u="none" cap="none" strike="noStrike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rPr>
              <a:t>, iar una dintre suprafețele plane ale acoperișului este îndreptată spre </a:t>
            </a:r>
            <a:r>
              <a:rPr b="1" i="0" lang="en-US" sz="1450" u="none" cap="none" strike="noStrike">
                <a:solidFill>
                  <a:srgbClr val="464646"/>
                </a:solidFill>
                <a:latin typeface="Inter"/>
                <a:ea typeface="Inter"/>
                <a:cs typeface="Inter"/>
                <a:sym typeface="Inter"/>
              </a:rPr>
              <a:t>Sud</a:t>
            </a:r>
            <a:r>
              <a:rPr b="0" i="0" lang="en-US" sz="1450" u="none" cap="none" strike="noStrike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rPr>
              <a:t> — direcție favorabilă pentru captarea maximă a energiei solare pe parcursul zilei.</a:t>
            </a:r>
            <a:endParaRPr b="0" i="0" sz="14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3"/>
          <p:cNvSpPr/>
          <p:nvPr/>
        </p:nvSpPr>
        <p:spPr>
          <a:xfrm>
            <a:off x="661475" y="428625"/>
            <a:ext cx="1516200" cy="355200"/>
          </a:xfrm>
          <a:prstGeom prst="roundRect">
            <a:avLst>
              <a:gd fmla="val 6386" name="adj"/>
            </a:avLst>
          </a:prstGeom>
          <a:solidFill>
            <a:srgbClr val="D4F7EC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3"/>
          <p:cNvSpPr/>
          <p:nvPr/>
        </p:nvSpPr>
        <p:spPr>
          <a:xfrm>
            <a:off x="774879" y="485775"/>
            <a:ext cx="1899000" cy="241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150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rPr>
              <a:t>3.2.2 — CONSUM</a:t>
            </a:r>
            <a:endParaRPr b="0" sz="1150">
              <a:solidFill>
                <a:srgbClr val="464646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sp>
        <p:nvSpPr>
          <p:cNvPr id="156" name="Google Shape;156;p13"/>
          <p:cNvSpPr/>
          <p:nvPr/>
        </p:nvSpPr>
        <p:spPr>
          <a:xfrm>
            <a:off x="661475" y="904875"/>
            <a:ext cx="10858500" cy="857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960">
                <a:solidFill>
                  <a:srgbClr val="030303"/>
                </a:solidFill>
                <a:latin typeface="DM Sans SemiBold"/>
                <a:ea typeface="DM Sans SemiBold"/>
                <a:cs typeface="DM Sans SemiBold"/>
                <a:sym typeface="DM Sans SemiBold"/>
              </a:rPr>
              <a:t>Calculul consumului de energie electrică (Bilanțul de puteri)</a:t>
            </a:r>
            <a:endParaRPr b="0" sz="2960">
              <a:solidFill>
                <a:srgbClr val="030303"/>
              </a:solidFill>
              <a:latin typeface="DM Sans SemiBold"/>
              <a:ea typeface="DM Sans SemiBold"/>
              <a:cs typeface="DM Sans SemiBold"/>
              <a:sym typeface="DM Sans SemiBold"/>
            </a:endParaRPr>
          </a:p>
        </p:txBody>
      </p:sp>
      <p:sp>
        <p:nvSpPr>
          <p:cNvPr id="157" name="Google Shape;157;p13"/>
          <p:cNvSpPr txBox="1"/>
          <p:nvPr/>
        </p:nvSpPr>
        <p:spPr>
          <a:xfrm>
            <a:off x="661475" y="2000250"/>
            <a:ext cx="5715000" cy="4286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300">
                <a:solidFill>
                  <a:srgbClr val="030303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1. Puterea electrică instalată (P</a:t>
            </a:r>
            <a:r>
              <a:rPr b="0" lang="en-US" sz="900">
                <a:solidFill>
                  <a:srgbClr val="030303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i</a:t>
            </a:r>
            <a:r>
              <a:rPr b="0" lang="en-US" sz="1300">
                <a:solidFill>
                  <a:srgbClr val="030303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)</a:t>
            </a:r>
            <a:endParaRPr b="0" sz="1300">
              <a:solidFill>
                <a:srgbClr val="030303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rtl="0" algn="l">
              <a:spcBef>
                <a:spcPts val="15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1C9770"/>
                </a:solidFill>
                <a:latin typeface="Inter"/>
                <a:ea typeface="Inter"/>
                <a:cs typeface="Inter"/>
                <a:sym typeface="Inter"/>
              </a:rPr>
              <a:t>12.690 W</a:t>
            </a:r>
            <a:endParaRPr b="0" sz="1300">
              <a:solidFill>
                <a:srgbClr val="030303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b="0" lang="en-US" sz="1100">
                <a:solidFill>
                  <a:srgbClr val="666666"/>
                </a:solidFill>
                <a:latin typeface="Inter"/>
                <a:ea typeface="Inter"/>
                <a:cs typeface="Inter"/>
                <a:sym typeface="Inter"/>
              </a:rPr>
              <a:t>Obținută prin însumarea puterilor nominale ale tuturor consumatorilor (ex. iluminat, centrală, hidrofor).</a:t>
            </a:r>
            <a:endParaRPr b="0" sz="1100">
              <a:solidFill>
                <a:srgbClr val="66666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1125"/>
              </a:spcBef>
              <a:spcAft>
                <a:spcPts val="0"/>
              </a:spcAft>
              <a:buNone/>
            </a:pPr>
            <a:r>
              <a:rPr b="0" lang="en-US" sz="1300">
                <a:solidFill>
                  <a:srgbClr val="030303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2. Factorul de utilizare maximă (K</a:t>
            </a:r>
            <a:r>
              <a:rPr b="0" lang="en-US" sz="900">
                <a:solidFill>
                  <a:srgbClr val="030303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u</a:t>
            </a:r>
            <a:r>
              <a:rPr b="0" lang="en-US" sz="1300">
                <a:solidFill>
                  <a:srgbClr val="030303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)</a:t>
            </a:r>
            <a:endParaRPr b="0" sz="1300">
              <a:solidFill>
                <a:srgbClr val="030303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rtl="0" algn="l">
              <a:spcBef>
                <a:spcPts val="15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1C9770"/>
                </a:solidFill>
                <a:latin typeface="Inter"/>
                <a:ea typeface="Inter"/>
                <a:cs typeface="Inter"/>
                <a:sym typeface="Inter"/>
              </a:rPr>
              <a:t>0,9</a:t>
            </a:r>
            <a:endParaRPr b="0" sz="1300">
              <a:solidFill>
                <a:srgbClr val="030303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b="0" lang="en-US" sz="1100">
                <a:solidFill>
                  <a:srgbClr val="666666"/>
                </a:solidFill>
                <a:latin typeface="Inter"/>
                <a:ea typeface="Inter"/>
                <a:cs typeface="Inter"/>
                <a:sym typeface="Inter"/>
              </a:rPr>
              <a:t>Deoarece echipamentele nu funcționează mereu la sarcina maximă.</a:t>
            </a:r>
            <a:endParaRPr b="0" sz="1100">
              <a:solidFill>
                <a:srgbClr val="66666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1125"/>
              </a:spcBef>
              <a:spcAft>
                <a:spcPts val="0"/>
              </a:spcAft>
              <a:buNone/>
            </a:pPr>
            <a:r>
              <a:rPr b="0" lang="en-US" sz="1300">
                <a:solidFill>
                  <a:srgbClr val="030303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3. Factorul de simultaneitate (K</a:t>
            </a:r>
            <a:r>
              <a:rPr b="0" lang="en-US" sz="900">
                <a:solidFill>
                  <a:srgbClr val="030303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s</a:t>
            </a:r>
            <a:r>
              <a:rPr b="0" lang="en-US" sz="1300">
                <a:solidFill>
                  <a:srgbClr val="030303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)</a:t>
            </a:r>
            <a:endParaRPr b="0" sz="1300">
              <a:solidFill>
                <a:srgbClr val="030303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rtl="0" algn="l">
              <a:spcBef>
                <a:spcPts val="15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1C9770"/>
                </a:solidFill>
                <a:latin typeface="Inter"/>
                <a:ea typeface="Inter"/>
                <a:cs typeface="Inter"/>
                <a:sym typeface="Inter"/>
              </a:rPr>
              <a:t>0,78</a:t>
            </a:r>
            <a:endParaRPr b="0" sz="1300">
              <a:solidFill>
                <a:srgbClr val="030303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b="0" lang="en-US" sz="1100">
                <a:solidFill>
                  <a:srgbClr val="666666"/>
                </a:solidFill>
                <a:latin typeface="Inter"/>
                <a:ea typeface="Inter"/>
                <a:cs typeface="Inter"/>
                <a:sym typeface="Inter"/>
              </a:rPr>
              <a:t>Deoarece nu toți consumatorii sunt porniți în același timp.</a:t>
            </a:r>
            <a:endParaRPr b="0" sz="1100">
              <a:solidFill>
                <a:srgbClr val="666666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158" name="Google Shape;158;p13"/>
          <p:cNvGrpSpPr/>
          <p:nvPr/>
        </p:nvGrpSpPr>
        <p:grpSpPr>
          <a:xfrm>
            <a:off x="6858000" y="2000250"/>
            <a:ext cx="4667400" cy="4286400"/>
            <a:chOff x="6858000" y="2000250"/>
            <a:chExt cx="4667400" cy="4286400"/>
          </a:xfrm>
        </p:grpSpPr>
        <p:sp>
          <p:nvSpPr>
            <p:cNvPr id="159" name="Google Shape;159;p13"/>
            <p:cNvSpPr/>
            <p:nvPr/>
          </p:nvSpPr>
          <p:spPr>
            <a:xfrm>
              <a:off x="6858000" y="2000250"/>
              <a:ext cx="4667400" cy="4286400"/>
            </a:xfrm>
            <a:prstGeom prst="roundRect">
              <a:avLst>
                <a:gd fmla="val 2666" name="adj"/>
              </a:avLst>
            </a:prstGeom>
            <a:solidFill>
              <a:srgbClr val="F9F9F9"/>
            </a:solidFill>
            <a:ln cap="flat" cmpd="sng" w="14300">
              <a:solidFill>
                <a:srgbClr val="E2E8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13"/>
            <p:cNvSpPr txBox="1"/>
            <p:nvPr/>
          </p:nvSpPr>
          <p:spPr>
            <a:xfrm>
              <a:off x="7143750" y="2238375"/>
              <a:ext cx="4095900" cy="381000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US" sz="1100">
                  <a:solidFill>
                    <a:srgbClr val="718096"/>
                  </a:solidFill>
                  <a:latin typeface="Inter SemiBold"/>
                  <a:ea typeface="Inter SemiBold"/>
                  <a:cs typeface="Inter SemiBold"/>
                  <a:sym typeface="Inter SemiBold"/>
                </a:rPr>
                <a:t>Calcul Justificativ</a:t>
              </a:r>
              <a:endParaRPr b="0" sz="1100">
                <a:solidFill>
                  <a:srgbClr val="718096"/>
                </a:solidFill>
                <a:latin typeface="Inter SemiBold"/>
                <a:ea typeface="Inter SemiBold"/>
                <a:cs typeface="Inter SemiBold"/>
                <a:sym typeface="Inter SemiBold"/>
              </a:endParaRPr>
            </a:p>
            <a:p>
              <a:pPr indent="0" lvl="0" marL="0" rtl="0" algn="l">
                <a:spcBef>
                  <a:spcPts val="90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030303"/>
                  </a:solidFill>
                  <a:latin typeface="DM Sans"/>
                  <a:ea typeface="DM Sans"/>
                  <a:cs typeface="DM Sans"/>
                  <a:sym typeface="DM Sans"/>
                </a:rPr>
                <a:t>P</a:t>
              </a:r>
              <a:r>
                <a:rPr b="1" lang="en-US" sz="1200">
                  <a:solidFill>
                    <a:srgbClr val="030303"/>
                  </a:solidFill>
                  <a:latin typeface="DM Sans"/>
                  <a:ea typeface="DM Sans"/>
                  <a:cs typeface="DM Sans"/>
                  <a:sym typeface="DM Sans"/>
                </a:rPr>
                <a:t>c</a:t>
              </a:r>
              <a:r>
                <a:rPr b="1" lang="en-US" sz="1800">
                  <a:solidFill>
                    <a:srgbClr val="030303"/>
                  </a:solidFill>
                  <a:latin typeface="DM Sans"/>
                  <a:ea typeface="DM Sans"/>
                  <a:cs typeface="DM Sans"/>
                  <a:sym typeface="DM Sans"/>
                </a:rPr>
                <a:t> = P</a:t>
              </a:r>
              <a:r>
                <a:rPr b="1" lang="en-US" sz="1200">
                  <a:solidFill>
                    <a:srgbClr val="030303"/>
                  </a:solidFill>
                  <a:latin typeface="DM Sans"/>
                  <a:ea typeface="DM Sans"/>
                  <a:cs typeface="DM Sans"/>
                  <a:sym typeface="DM Sans"/>
                </a:rPr>
                <a:t>i</a:t>
              </a:r>
              <a:r>
                <a:rPr b="1" lang="en-US" sz="1800">
                  <a:solidFill>
                    <a:srgbClr val="030303"/>
                  </a:solidFill>
                  <a:latin typeface="DM Sans"/>
                  <a:ea typeface="DM Sans"/>
                  <a:cs typeface="DM Sans"/>
                  <a:sym typeface="DM Sans"/>
                </a:rPr>
                <a:t> × K</a:t>
              </a:r>
              <a:r>
                <a:rPr b="1" lang="en-US" sz="1200">
                  <a:solidFill>
                    <a:srgbClr val="030303"/>
                  </a:solidFill>
                  <a:latin typeface="DM Sans"/>
                  <a:ea typeface="DM Sans"/>
                  <a:cs typeface="DM Sans"/>
                  <a:sym typeface="DM Sans"/>
                </a:rPr>
                <a:t>u</a:t>
              </a:r>
              <a:r>
                <a:rPr b="1" lang="en-US" sz="1800">
                  <a:solidFill>
                    <a:srgbClr val="030303"/>
                  </a:solidFill>
                  <a:latin typeface="DM Sans"/>
                  <a:ea typeface="DM Sans"/>
                  <a:cs typeface="DM Sans"/>
                  <a:sym typeface="DM Sans"/>
                </a:rPr>
                <a:t> × K</a:t>
              </a:r>
              <a:r>
                <a:rPr b="1" lang="en-US" sz="1200">
                  <a:solidFill>
                    <a:srgbClr val="030303"/>
                  </a:solidFill>
                  <a:latin typeface="DM Sans"/>
                  <a:ea typeface="DM Sans"/>
                  <a:cs typeface="DM Sans"/>
                  <a:sym typeface="DM Sans"/>
                </a:rPr>
                <a:t>s</a:t>
              </a:r>
              <a:endParaRPr b="0" sz="1100">
                <a:solidFill>
                  <a:srgbClr val="718096"/>
                </a:solidFill>
                <a:latin typeface="Inter SemiBold"/>
                <a:ea typeface="Inter SemiBold"/>
                <a:cs typeface="Inter SemiBold"/>
                <a:sym typeface="Inter SemiBold"/>
              </a:endParaRPr>
            </a:p>
            <a:p>
              <a:pPr indent="0" lvl="0" marL="0" rtl="0" algn="l">
                <a:spcBef>
                  <a:spcPts val="450"/>
                </a:spcBef>
                <a:spcAft>
                  <a:spcPts val="0"/>
                </a:spcAft>
                <a:buNone/>
              </a:pPr>
              <a:r>
                <a:rPr b="0" lang="en-US" sz="1200">
                  <a:solidFill>
                    <a:srgbClr val="4A5568"/>
                  </a:solidFill>
                  <a:latin typeface="Inter"/>
                  <a:ea typeface="Inter"/>
                  <a:cs typeface="Inter"/>
                  <a:sym typeface="Inter"/>
                </a:rPr>
                <a:t>P</a:t>
              </a:r>
              <a:r>
                <a:rPr b="0" lang="en-US" sz="900">
                  <a:solidFill>
                    <a:srgbClr val="4A5568"/>
                  </a:solidFill>
                  <a:latin typeface="Inter"/>
                  <a:ea typeface="Inter"/>
                  <a:cs typeface="Inter"/>
                  <a:sym typeface="Inter"/>
                </a:rPr>
                <a:t>c</a:t>
              </a:r>
              <a:r>
                <a:rPr b="0" lang="en-US" sz="1200">
                  <a:solidFill>
                    <a:srgbClr val="4A5568"/>
                  </a:solidFill>
                  <a:latin typeface="Inter"/>
                  <a:ea typeface="Inter"/>
                  <a:cs typeface="Inter"/>
                  <a:sym typeface="Inter"/>
                </a:rPr>
                <a:t> = 12.690 W × 0,9 × 0,78</a:t>
              </a:r>
              <a:endParaRPr b="0" sz="1100">
                <a:solidFill>
                  <a:srgbClr val="718096"/>
                </a:solidFill>
                <a:latin typeface="Inter SemiBold"/>
                <a:ea typeface="Inter SemiBold"/>
                <a:cs typeface="Inter SemiBold"/>
                <a:sym typeface="Inter SemiBold"/>
              </a:endParaRPr>
            </a:p>
            <a:p>
              <a:pPr indent="0" lvl="0" marL="0" rtl="0" algn="l">
                <a:spcBef>
                  <a:spcPts val="750"/>
                </a:spcBef>
                <a:spcAft>
                  <a:spcPts val="0"/>
                </a:spcAft>
                <a:buNone/>
              </a:pPr>
              <a:r>
                <a:rPr b="0" lang="en-US" sz="1100">
                  <a:solidFill>
                    <a:srgbClr val="1C9770"/>
                  </a:solidFill>
                  <a:latin typeface="Inter SemiBold"/>
                  <a:ea typeface="Inter SemiBold"/>
                  <a:cs typeface="Inter SemiBold"/>
                  <a:sym typeface="Inter SemiBold"/>
                </a:rPr>
                <a:t>PUTEREA CERUTĂ DE CALCUL (P</a:t>
              </a:r>
              <a:r>
                <a:rPr b="0" lang="en-US" sz="800">
                  <a:solidFill>
                    <a:srgbClr val="1C9770"/>
                  </a:solidFill>
                  <a:latin typeface="Inter SemiBold"/>
                  <a:ea typeface="Inter SemiBold"/>
                  <a:cs typeface="Inter SemiBold"/>
                  <a:sym typeface="Inter SemiBold"/>
                </a:rPr>
                <a:t>c</a:t>
              </a:r>
              <a:r>
                <a:rPr b="0" lang="en-US" sz="1100">
                  <a:solidFill>
                    <a:srgbClr val="1C9770"/>
                  </a:solidFill>
                  <a:latin typeface="Inter SemiBold"/>
                  <a:ea typeface="Inter SemiBold"/>
                  <a:cs typeface="Inter SemiBold"/>
                  <a:sym typeface="Inter SemiBold"/>
                </a:rPr>
                <a:t>)</a:t>
              </a:r>
              <a:endParaRPr b="0" sz="1100">
                <a:solidFill>
                  <a:srgbClr val="718096"/>
                </a:solidFill>
                <a:latin typeface="Inter SemiBold"/>
                <a:ea typeface="Inter SemiBold"/>
                <a:cs typeface="Inter SemiBold"/>
                <a:sym typeface="Inter SemiBold"/>
              </a:endParaRPr>
            </a:p>
            <a:p>
              <a:pPr indent="0" lvl="0" marL="0" rtl="0" algn="l">
                <a:spcBef>
                  <a:spcPts val="300"/>
                </a:spcBef>
                <a:spcAft>
                  <a:spcPts val="0"/>
                </a:spcAft>
                <a:buNone/>
              </a:pPr>
              <a:r>
                <a:rPr b="0" lang="en-US" sz="3600">
                  <a:solidFill>
                    <a:srgbClr val="030303"/>
                  </a:solidFill>
                  <a:highlight>
                    <a:srgbClr val="D4F7EC"/>
                  </a:highlight>
                  <a:latin typeface="DM Sans ExtraBold"/>
                  <a:ea typeface="DM Sans ExtraBold"/>
                  <a:cs typeface="DM Sans ExtraBold"/>
                  <a:sym typeface="DM Sans ExtraBold"/>
                </a:rPr>
                <a:t>1.583 W</a:t>
              </a:r>
              <a:endParaRPr b="0" sz="1100">
                <a:solidFill>
                  <a:srgbClr val="718096"/>
                </a:solidFill>
                <a:latin typeface="Inter SemiBold"/>
                <a:ea typeface="Inter SemiBold"/>
                <a:cs typeface="Inter SemiBold"/>
                <a:sym typeface="Inter SemiBold"/>
              </a:endParaRPr>
            </a:p>
            <a:p>
              <a:pPr indent="0" lvl="0" marL="0" rtl="0" algn="l">
                <a:spcBef>
                  <a:spcPts val="1125"/>
                </a:spcBef>
                <a:spcAft>
                  <a:spcPts val="0"/>
                </a:spcAft>
                <a:buNone/>
              </a:pPr>
              <a:r>
                <a:rPr b="0" lang="en-US" sz="1100">
                  <a:solidFill>
                    <a:srgbClr val="2D3748"/>
                  </a:solidFill>
                  <a:latin typeface="Inter"/>
                  <a:ea typeface="Inter"/>
                  <a:cs typeface="Inter"/>
                  <a:sym typeface="Inter"/>
                </a:rPr>
                <a:t>Această valoare reprezintă </a:t>
              </a:r>
              <a:r>
                <a:rPr b="1" lang="en-US" sz="1100">
                  <a:solidFill>
                    <a:srgbClr val="2D3748"/>
                  </a:solidFill>
                  <a:latin typeface="Inter"/>
                  <a:ea typeface="Inter"/>
                  <a:cs typeface="Inter"/>
                  <a:sym typeface="Inter"/>
                </a:rPr>
                <a:t>baza reală</a:t>
              </a:r>
              <a:r>
                <a:rPr b="0" lang="en-US" sz="1100">
                  <a:solidFill>
                    <a:srgbClr val="2D3748"/>
                  </a:solidFill>
                  <a:latin typeface="Inter"/>
                  <a:ea typeface="Inter"/>
                  <a:cs typeface="Inter"/>
                  <a:sym typeface="Inter"/>
                </a:rPr>
                <a:t> pentru dimensionarea corectă a sistemului fotovoltaic, evitând astfel o supradimensionare costisitoare a echipamentelor.</a:t>
              </a:r>
              <a:endParaRPr b="0" sz="1100">
                <a:solidFill>
                  <a:srgbClr val="718096"/>
                </a:solidFill>
                <a:latin typeface="Inter SemiBold"/>
                <a:ea typeface="Inter SemiBold"/>
                <a:cs typeface="Inter SemiBold"/>
                <a:sym typeface="Inter SemiBold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